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7" r:id="rId2"/>
    <p:sldId id="259" r:id="rId3"/>
  </p:sldIdLst>
  <p:sldSz cx="7775575" cy="10907713"/>
  <p:notesSz cx="6888163" cy="100187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EF284"/>
    <a:srgbClr val="159B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58" d="100"/>
          <a:sy n="58" d="100"/>
        </p:scale>
        <p:origin x="261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83168" y="1785129"/>
            <a:ext cx="6609239" cy="3797500"/>
          </a:xfrm>
        </p:spPr>
        <p:txBody>
          <a:bodyPr anchor="b"/>
          <a:lstStyle>
            <a:lvl1pPr algn="ctr">
              <a:defRPr sz="5102"/>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971947" y="5729075"/>
            <a:ext cx="5831681" cy="2633505"/>
          </a:xfrm>
        </p:spPr>
        <p:txBody>
          <a:bodyPr/>
          <a:lstStyle>
            <a:lvl1pPr marL="0" indent="0" algn="ctr">
              <a:buNone/>
              <a:defRPr sz="2041"/>
            </a:lvl1pPr>
            <a:lvl2pPr marL="388757" indent="0" algn="ctr">
              <a:buNone/>
              <a:defRPr sz="1701"/>
            </a:lvl2pPr>
            <a:lvl3pPr marL="777514" indent="0" algn="ctr">
              <a:buNone/>
              <a:defRPr sz="1531"/>
            </a:lvl3pPr>
            <a:lvl4pPr marL="1166271" indent="0" algn="ctr">
              <a:buNone/>
              <a:defRPr sz="1360"/>
            </a:lvl4pPr>
            <a:lvl5pPr marL="1555029" indent="0" algn="ctr">
              <a:buNone/>
              <a:defRPr sz="1360"/>
            </a:lvl5pPr>
            <a:lvl6pPr marL="1943786" indent="0" algn="ctr">
              <a:buNone/>
              <a:defRPr sz="1360"/>
            </a:lvl6pPr>
            <a:lvl7pPr marL="2332543" indent="0" algn="ctr">
              <a:buNone/>
              <a:defRPr sz="1360"/>
            </a:lvl7pPr>
            <a:lvl8pPr marL="2721300" indent="0" algn="ctr">
              <a:buNone/>
              <a:defRPr sz="1360"/>
            </a:lvl8pPr>
            <a:lvl9pPr marL="3110057" indent="0" algn="ctr">
              <a:buNone/>
              <a:defRPr sz="136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2141C930-B1E4-4337-9258-BCB0C662A94A}" type="datetimeFigureOut">
              <a:rPr kumimoji="1" lang="ja-JP" altLang="en-US" smtClean="0"/>
              <a:t>2021/6/22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6E3C378-04EF-450C-998A-31CFB7FFDC5D}" type="slidenum">
              <a:rPr kumimoji="1" lang="ja-JP" altLang="en-US" smtClean="0"/>
              <a:t>‹#›</a:t>
            </a:fld>
            <a:endParaRPr kumimoji="1" lang="ja-JP" altLang="en-US"/>
          </a:p>
        </p:txBody>
      </p:sp>
    </p:spTree>
    <p:extLst>
      <p:ext uri="{BB962C8B-B14F-4D97-AF65-F5344CB8AC3E}">
        <p14:creationId xmlns:p14="http://schemas.microsoft.com/office/powerpoint/2010/main" val="9243167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2141C930-B1E4-4337-9258-BCB0C662A94A}" type="datetimeFigureOut">
              <a:rPr kumimoji="1" lang="ja-JP" altLang="en-US" smtClean="0"/>
              <a:t>2021/6/22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6E3C378-04EF-450C-998A-31CFB7FFDC5D}" type="slidenum">
              <a:rPr kumimoji="1" lang="ja-JP" altLang="en-US" smtClean="0"/>
              <a:t>‹#›</a:t>
            </a:fld>
            <a:endParaRPr kumimoji="1" lang="ja-JP" altLang="en-US"/>
          </a:p>
        </p:txBody>
      </p:sp>
    </p:spTree>
    <p:extLst>
      <p:ext uri="{BB962C8B-B14F-4D97-AF65-F5344CB8AC3E}">
        <p14:creationId xmlns:p14="http://schemas.microsoft.com/office/powerpoint/2010/main" val="31964386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4396" y="580735"/>
            <a:ext cx="1676608" cy="9243783"/>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534571" y="580735"/>
            <a:ext cx="4932630" cy="9243783"/>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2141C930-B1E4-4337-9258-BCB0C662A94A}" type="datetimeFigureOut">
              <a:rPr kumimoji="1" lang="ja-JP" altLang="en-US" smtClean="0"/>
              <a:t>2021/6/22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6E3C378-04EF-450C-998A-31CFB7FFDC5D}" type="slidenum">
              <a:rPr kumimoji="1" lang="ja-JP" altLang="en-US" smtClean="0"/>
              <a:t>‹#›</a:t>
            </a:fld>
            <a:endParaRPr kumimoji="1" lang="ja-JP" altLang="en-US"/>
          </a:p>
        </p:txBody>
      </p:sp>
    </p:spTree>
    <p:extLst>
      <p:ext uri="{BB962C8B-B14F-4D97-AF65-F5344CB8AC3E}">
        <p14:creationId xmlns:p14="http://schemas.microsoft.com/office/powerpoint/2010/main" val="39691184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2141C930-B1E4-4337-9258-BCB0C662A94A}" type="datetimeFigureOut">
              <a:rPr kumimoji="1" lang="ja-JP" altLang="en-US" smtClean="0"/>
              <a:t>2021/6/22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6E3C378-04EF-450C-998A-31CFB7FFDC5D}" type="slidenum">
              <a:rPr kumimoji="1" lang="ja-JP" altLang="en-US" smtClean="0"/>
              <a:t>‹#›</a:t>
            </a:fld>
            <a:endParaRPr kumimoji="1" lang="ja-JP" altLang="en-US"/>
          </a:p>
        </p:txBody>
      </p:sp>
    </p:spTree>
    <p:extLst>
      <p:ext uri="{BB962C8B-B14F-4D97-AF65-F5344CB8AC3E}">
        <p14:creationId xmlns:p14="http://schemas.microsoft.com/office/powerpoint/2010/main" val="13169429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530522" y="2719357"/>
            <a:ext cx="6706433" cy="4537305"/>
          </a:xfrm>
        </p:spPr>
        <p:txBody>
          <a:bodyPr anchor="b"/>
          <a:lstStyle>
            <a:lvl1pPr>
              <a:defRPr sz="5102"/>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530522" y="7299586"/>
            <a:ext cx="6706433" cy="2386061"/>
          </a:xfrm>
        </p:spPr>
        <p:txBody>
          <a:bodyPr/>
          <a:lstStyle>
            <a:lvl1pPr marL="0" indent="0">
              <a:buNone/>
              <a:defRPr sz="2041">
                <a:solidFill>
                  <a:schemeClr val="tx1"/>
                </a:solidFill>
              </a:defRPr>
            </a:lvl1pPr>
            <a:lvl2pPr marL="388757" indent="0">
              <a:buNone/>
              <a:defRPr sz="1701">
                <a:solidFill>
                  <a:schemeClr val="tx1">
                    <a:tint val="75000"/>
                  </a:schemeClr>
                </a:solidFill>
              </a:defRPr>
            </a:lvl2pPr>
            <a:lvl3pPr marL="777514" indent="0">
              <a:buNone/>
              <a:defRPr sz="1531">
                <a:solidFill>
                  <a:schemeClr val="tx1">
                    <a:tint val="75000"/>
                  </a:schemeClr>
                </a:solidFill>
              </a:defRPr>
            </a:lvl3pPr>
            <a:lvl4pPr marL="1166271" indent="0">
              <a:buNone/>
              <a:defRPr sz="1360">
                <a:solidFill>
                  <a:schemeClr val="tx1">
                    <a:tint val="75000"/>
                  </a:schemeClr>
                </a:solidFill>
              </a:defRPr>
            </a:lvl4pPr>
            <a:lvl5pPr marL="1555029" indent="0">
              <a:buNone/>
              <a:defRPr sz="1360">
                <a:solidFill>
                  <a:schemeClr val="tx1">
                    <a:tint val="75000"/>
                  </a:schemeClr>
                </a:solidFill>
              </a:defRPr>
            </a:lvl5pPr>
            <a:lvl6pPr marL="1943786" indent="0">
              <a:buNone/>
              <a:defRPr sz="1360">
                <a:solidFill>
                  <a:schemeClr val="tx1">
                    <a:tint val="75000"/>
                  </a:schemeClr>
                </a:solidFill>
              </a:defRPr>
            </a:lvl6pPr>
            <a:lvl7pPr marL="2332543" indent="0">
              <a:buNone/>
              <a:defRPr sz="1360">
                <a:solidFill>
                  <a:schemeClr val="tx1">
                    <a:tint val="75000"/>
                  </a:schemeClr>
                </a:solidFill>
              </a:defRPr>
            </a:lvl7pPr>
            <a:lvl8pPr marL="2721300" indent="0">
              <a:buNone/>
              <a:defRPr sz="1360">
                <a:solidFill>
                  <a:schemeClr val="tx1">
                    <a:tint val="75000"/>
                  </a:schemeClr>
                </a:solidFill>
              </a:defRPr>
            </a:lvl8pPr>
            <a:lvl9pPr marL="3110057" indent="0">
              <a:buNone/>
              <a:defRPr sz="136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2141C930-B1E4-4337-9258-BCB0C662A94A}" type="datetimeFigureOut">
              <a:rPr kumimoji="1" lang="ja-JP" altLang="en-US" smtClean="0"/>
              <a:t>2021/6/22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6E3C378-04EF-450C-998A-31CFB7FFDC5D}" type="slidenum">
              <a:rPr kumimoji="1" lang="ja-JP" altLang="en-US" smtClean="0"/>
              <a:t>‹#›</a:t>
            </a:fld>
            <a:endParaRPr kumimoji="1" lang="ja-JP" altLang="en-US"/>
          </a:p>
        </p:txBody>
      </p:sp>
    </p:spTree>
    <p:extLst>
      <p:ext uri="{BB962C8B-B14F-4D97-AF65-F5344CB8AC3E}">
        <p14:creationId xmlns:p14="http://schemas.microsoft.com/office/powerpoint/2010/main" val="37802314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534571" y="2903673"/>
            <a:ext cx="3304619" cy="6920844"/>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3936385" y="2903673"/>
            <a:ext cx="3304619" cy="6920844"/>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2141C930-B1E4-4337-9258-BCB0C662A94A}" type="datetimeFigureOut">
              <a:rPr kumimoji="1" lang="ja-JP" altLang="en-US" smtClean="0"/>
              <a:t>2021/6/22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6E3C378-04EF-450C-998A-31CFB7FFDC5D}" type="slidenum">
              <a:rPr kumimoji="1" lang="ja-JP" altLang="en-US" smtClean="0"/>
              <a:t>‹#›</a:t>
            </a:fld>
            <a:endParaRPr kumimoji="1" lang="ja-JP" altLang="en-US"/>
          </a:p>
        </p:txBody>
      </p:sp>
    </p:spTree>
    <p:extLst>
      <p:ext uri="{BB962C8B-B14F-4D97-AF65-F5344CB8AC3E}">
        <p14:creationId xmlns:p14="http://schemas.microsoft.com/office/powerpoint/2010/main" val="5337034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535584" y="580737"/>
            <a:ext cx="6706433" cy="2108320"/>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535584" y="2673905"/>
            <a:ext cx="3289432" cy="1310440"/>
          </a:xfrm>
        </p:spPr>
        <p:txBody>
          <a:bodyPr anchor="b"/>
          <a:lstStyle>
            <a:lvl1pPr marL="0" indent="0">
              <a:buNone/>
              <a:defRPr sz="2041" b="1"/>
            </a:lvl1pPr>
            <a:lvl2pPr marL="388757" indent="0">
              <a:buNone/>
              <a:defRPr sz="1701" b="1"/>
            </a:lvl2pPr>
            <a:lvl3pPr marL="777514" indent="0">
              <a:buNone/>
              <a:defRPr sz="1531" b="1"/>
            </a:lvl3pPr>
            <a:lvl4pPr marL="1166271" indent="0">
              <a:buNone/>
              <a:defRPr sz="1360" b="1"/>
            </a:lvl4pPr>
            <a:lvl5pPr marL="1555029" indent="0">
              <a:buNone/>
              <a:defRPr sz="1360" b="1"/>
            </a:lvl5pPr>
            <a:lvl6pPr marL="1943786" indent="0">
              <a:buNone/>
              <a:defRPr sz="1360" b="1"/>
            </a:lvl6pPr>
            <a:lvl7pPr marL="2332543" indent="0">
              <a:buNone/>
              <a:defRPr sz="1360" b="1"/>
            </a:lvl7pPr>
            <a:lvl8pPr marL="2721300" indent="0">
              <a:buNone/>
              <a:defRPr sz="1360" b="1"/>
            </a:lvl8pPr>
            <a:lvl9pPr marL="3110057" indent="0">
              <a:buNone/>
              <a:defRPr sz="1360" b="1"/>
            </a:lvl9pPr>
          </a:lstStyle>
          <a:p>
            <a:pPr lvl="0"/>
            <a:r>
              <a:rPr lang="ja-JP" altLang="en-US" smtClean="0"/>
              <a:t>マスター テキストの書式設定</a:t>
            </a:r>
          </a:p>
        </p:txBody>
      </p:sp>
      <p:sp>
        <p:nvSpPr>
          <p:cNvPr id="4" name="Content Placeholder 3"/>
          <p:cNvSpPr>
            <a:spLocks noGrp="1"/>
          </p:cNvSpPr>
          <p:nvPr>
            <p:ph sz="half" idx="2"/>
          </p:nvPr>
        </p:nvSpPr>
        <p:spPr>
          <a:xfrm>
            <a:off x="535584" y="3984345"/>
            <a:ext cx="3289432" cy="5860372"/>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3936385" y="2673905"/>
            <a:ext cx="3305632" cy="1310440"/>
          </a:xfrm>
        </p:spPr>
        <p:txBody>
          <a:bodyPr anchor="b"/>
          <a:lstStyle>
            <a:lvl1pPr marL="0" indent="0">
              <a:buNone/>
              <a:defRPr sz="2041" b="1"/>
            </a:lvl1pPr>
            <a:lvl2pPr marL="388757" indent="0">
              <a:buNone/>
              <a:defRPr sz="1701" b="1"/>
            </a:lvl2pPr>
            <a:lvl3pPr marL="777514" indent="0">
              <a:buNone/>
              <a:defRPr sz="1531" b="1"/>
            </a:lvl3pPr>
            <a:lvl4pPr marL="1166271" indent="0">
              <a:buNone/>
              <a:defRPr sz="1360" b="1"/>
            </a:lvl4pPr>
            <a:lvl5pPr marL="1555029" indent="0">
              <a:buNone/>
              <a:defRPr sz="1360" b="1"/>
            </a:lvl5pPr>
            <a:lvl6pPr marL="1943786" indent="0">
              <a:buNone/>
              <a:defRPr sz="1360" b="1"/>
            </a:lvl6pPr>
            <a:lvl7pPr marL="2332543" indent="0">
              <a:buNone/>
              <a:defRPr sz="1360" b="1"/>
            </a:lvl7pPr>
            <a:lvl8pPr marL="2721300" indent="0">
              <a:buNone/>
              <a:defRPr sz="1360" b="1"/>
            </a:lvl8pPr>
            <a:lvl9pPr marL="3110057" indent="0">
              <a:buNone/>
              <a:defRPr sz="1360" b="1"/>
            </a:lvl9pPr>
          </a:lstStyle>
          <a:p>
            <a:pPr lvl="0"/>
            <a:r>
              <a:rPr lang="ja-JP" altLang="en-US" smtClean="0"/>
              <a:t>マスター テキストの書式設定</a:t>
            </a:r>
          </a:p>
        </p:txBody>
      </p:sp>
      <p:sp>
        <p:nvSpPr>
          <p:cNvPr id="6" name="Content Placeholder 5"/>
          <p:cNvSpPr>
            <a:spLocks noGrp="1"/>
          </p:cNvSpPr>
          <p:nvPr>
            <p:ph sz="quarter" idx="4"/>
          </p:nvPr>
        </p:nvSpPr>
        <p:spPr>
          <a:xfrm>
            <a:off x="3936385" y="3984345"/>
            <a:ext cx="3305632" cy="5860372"/>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2141C930-B1E4-4337-9258-BCB0C662A94A}" type="datetimeFigureOut">
              <a:rPr kumimoji="1" lang="ja-JP" altLang="en-US" smtClean="0"/>
              <a:t>2021/6/22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6E3C378-04EF-450C-998A-31CFB7FFDC5D}" type="slidenum">
              <a:rPr kumimoji="1" lang="ja-JP" altLang="en-US" smtClean="0"/>
              <a:t>‹#›</a:t>
            </a:fld>
            <a:endParaRPr kumimoji="1" lang="ja-JP" altLang="en-US"/>
          </a:p>
        </p:txBody>
      </p:sp>
    </p:spTree>
    <p:extLst>
      <p:ext uri="{BB962C8B-B14F-4D97-AF65-F5344CB8AC3E}">
        <p14:creationId xmlns:p14="http://schemas.microsoft.com/office/powerpoint/2010/main" val="19121241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2141C930-B1E4-4337-9258-BCB0C662A94A}" type="datetimeFigureOut">
              <a:rPr kumimoji="1" lang="ja-JP" altLang="en-US" smtClean="0"/>
              <a:t>2021/6/22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6E3C378-04EF-450C-998A-31CFB7FFDC5D}" type="slidenum">
              <a:rPr kumimoji="1" lang="ja-JP" altLang="en-US" smtClean="0"/>
              <a:t>‹#›</a:t>
            </a:fld>
            <a:endParaRPr kumimoji="1" lang="ja-JP" altLang="en-US"/>
          </a:p>
        </p:txBody>
      </p:sp>
    </p:spTree>
    <p:extLst>
      <p:ext uri="{BB962C8B-B14F-4D97-AF65-F5344CB8AC3E}">
        <p14:creationId xmlns:p14="http://schemas.microsoft.com/office/powerpoint/2010/main" val="14091691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41C930-B1E4-4337-9258-BCB0C662A94A}" type="datetimeFigureOut">
              <a:rPr kumimoji="1" lang="ja-JP" altLang="en-US" smtClean="0"/>
              <a:t>2021/6/22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6E3C378-04EF-450C-998A-31CFB7FFDC5D}" type="slidenum">
              <a:rPr kumimoji="1" lang="ja-JP" altLang="en-US" smtClean="0"/>
              <a:t>‹#›</a:t>
            </a:fld>
            <a:endParaRPr kumimoji="1" lang="ja-JP" altLang="en-US"/>
          </a:p>
        </p:txBody>
      </p:sp>
    </p:spTree>
    <p:extLst>
      <p:ext uri="{BB962C8B-B14F-4D97-AF65-F5344CB8AC3E}">
        <p14:creationId xmlns:p14="http://schemas.microsoft.com/office/powerpoint/2010/main" val="34176426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35584" y="727181"/>
            <a:ext cx="2507825" cy="2545133"/>
          </a:xfrm>
        </p:spPr>
        <p:txBody>
          <a:bodyPr anchor="b"/>
          <a:lstStyle>
            <a:lvl1pPr>
              <a:defRPr sz="2721"/>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3305632" y="1570511"/>
            <a:ext cx="3936385" cy="7751546"/>
          </a:xfrm>
        </p:spPr>
        <p:txBody>
          <a:bodyPr/>
          <a:lstStyle>
            <a:lvl1pPr>
              <a:defRPr sz="2721"/>
            </a:lvl1pPr>
            <a:lvl2pPr>
              <a:defRPr sz="2381"/>
            </a:lvl2pPr>
            <a:lvl3pPr>
              <a:defRPr sz="2041"/>
            </a:lvl3pPr>
            <a:lvl4pPr>
              <a:defRPr sz="1701"/>
            </a:lvl4pPr>
            <a:lvl5pPr>
              <a:defRPr sz="1701"/>
            </a:lvl5pPr>
            <a:lvl6pPr>
              <a:defRPr sz="1701"/>
            </a:lvl6pPr>
            <a:lvl7pPr>
              <a:defRPr sz="1701"/>
            </a:lvl7pPr>
            <a:lvl8pPr>
              <a:defRPr sz="1701"/>
            </a:lvl8pPr>
            <a:lvl9pPr>
              <a:defRPr sz="1701"/>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535584" y="3272314"/>
            <a:ext cx="2507825" cy="6062366"/>
          </a:xfrm>
        </p:spPr>
        <p:txBody>
          <a:bodyPr/>
          <a:lstStyle>
            <a:lvl1pPr marL="0" indent="0">
              <a:buNone/>
              <a:defRPr sz="1360"/>
            </a:lvl1pPr>
            <a:lvl2pPr marL="388757" indent="0">
              <a:buNone/>
              <a:defRPr sz="1190"/>
            </a:lvl2pPr>
            <a:lvl3pPr marL="777514" indent="0">
              <a:buNone/>
              <a:defRPr sz="1020"/>
            </a:lvl3pPr>
            <a:lvl4pPr marL="1166271" indent="0">
              <a:buNone/>
              <a:defRPr sz="850"/>
            </a:lvl4pPr>
            <a:lvl5pPr marL="1555029" indent="0">
              <a:buNone/>
              <a:defRPr sz="850"/>
            </a:lvl5pPr>
            <a:lvl6pPr marL="1943786" indent="0">
              <a:buNone/>
              <a:defRPr sz="850"/>
            </a:lvl6pPr>
            <a:lvl7pPr marL="2332543" indent="0">
              <a:buNone/>
              <a:defRPr sz="850"/>
            </a:lvl7pPr>
            <a:lvl8pPr marL="2721300" indent="0">
              <a:buNone/>
              <a:defRPr sz="850"/>
            </a:lvl8pPr>
            <a:lvl9pPr marL="3110057" indent="0">
              <a:buNone/>
              <a:defRPr sz="8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2141C930-B1E4-4337-9258-BCB0C662A94A}" type="datetimeFigureOut">
              <a:rPr kumimoji="1" lang="ja-JP" altLang="en-US" smtClean="0"/>
              <a:t>2021/6/22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6E3C378-04EF-450C-998A-31CFB7FFDC5D}" type="slidenum">
              <a:rPr kumimoji="1" lang="ja-JP" altLang="en-US" smtClean="0"/>
              <a:t>‹#›</a:t>
            </a:fld>
            <a:endParaRPr kumimoji="1" lang="ja-JP" altLang="en-US"/>
          </a:p>
        </p:txBody>
      </p:sp>
    </p:spTree>
    <p:extLst>
      <p:ext uri="{BB962C8B-B14F-4D97-AF65-F5344CB8AC3E}">
        <p14:creationId xmlns:p14="http://schemas.microsoft.com/office/powerpoint/2010/main" val="10399594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535584" y="727181"/>
            <a:ext cx="2507825" cy="2545133"/>
          </a:xfrm>
        </p:spPr>
        <p:txBody>
          <a:bodyPr anchor="b"/>
          <a:lstStyle>
            <a:lvl1pPr>
              <a:defRPr sz="2721"/>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3305632" y="1570511"/>
            <a:ext cx="3936385" cy="7751546"/>
          </a:xfrm>
        </p:spPr>
        <p:txBody>
          <a:bodyPr anchor="t"/>
          <a:lstStyle>
            <a:lvl1pPr marL="0" indent="0">
              <a:buNone/>
              <a:defRPr sz="2721"/>
            </a:lvl1pPr>
            <a:lvl2pPr marL="388757" indent="0">
              <a:buNone/>
              <a:defRPr sz="2381"/>
            </a:lvl2pPr>
            <a:lvl3pPr marL="777514" indent="0">
              <a:buNone/>
              <a:defRPr sz="2041"/>
            </a:lvl3pPr>
            <a:lvl4pPr marL="1166271" indent="0">
              <a:buNone/>
              <a:defRPr sz="1701"/>
            </a:lvl4pPr>
            <a:lvl5pPr marL="1555029" indent="0">
              <a:buNone/>
              <a:defRPr sz="1701"/>
            </a:lvl5pPr>
            <a:lvl6pPr marL="1943786" indent="0">
              <a:buNone/>
              <a:defRPr sz="1701"/>
            </a:lvl6pPr>
            <a:lvl7pPr marL="2332543" indent="0">
              <a:buNone/>
              <a:defRPr sz="1701"/>
            </a:lvl7pPr>
            <a:lvl8pPr marL="2721300" indent="0">
              <a:buNone/>
              <a:defRPr sz="1701"/>
            </a:lvl8pPr>
            <a:lvl9pPr marL="3110057" indent="0">
              <a:buNone/>
              <a:defRPr sz="1701"/>
            </a:lvl9pPr>
          </a:lstStyle>
          <a:p>
            <a:r>
              <a:rPr lang="ja-JP" altLang="en-US" smtClean="0"/>
              <a:t>図を追加</a:t>
            </a:r>
            <a:endParaRPr lang="en-US" dirty="0"/>
          </a:p>
        </p:txBody>
      </p:sp>
      <p:sp>
        <p:nvSpPr>
          <p:cNvPr id="4" name="Text Placeholder 3"/>
          <p:cNvSpPr>
            <a:spLocks noGrp="1"/>
          </p:cNvSpPr>
          <p:nvPr>
            <p:ph type="body" sz="half" idx="2"/>
          </p:nvPr>
        </p:nvSpPr>
        <p:spPr>
          <a:xfrm>
            <a:off x="535584" y="3272314"/>
            <a:ext cx="2507825" cy="6062366"/>
          </a:xfrm>
        </p:spPr>
        <p:txBody>
          <a:bodyPr/>
          <a:lstStyle>
            <a:lvl1pPr marL="0" indent="0">
              <a:buNone/>
              <a:defRPr sz="1360"/>
            </a:lvl1pPr>
            <a:lvl2pPr marL="388757" indent="0">
              <a:buNone/>
              <a:defRPr sz="1190"/>
            </a:lvl2pPr>
            <a:lvl3pPr marL="777514" indent="0">
              <a:buNone/>
              <a:defRPr sz="1020"/>
            </a:lvl3pPr>
            <a:lvl4pPr marL="1166271" indent="0">
              <a:buNone/>
              <a:defRPr sz="850"/>
            </a:lvl4pPr>
            <a:lvl5pPr marL="1555029" indent="0">
              <a:buNone/>
              <a:defRPr sz="850"/>
            </a:lvl5pPr>
            <a:lvl6pPr marL="1943786" indent="0">
              <a:buNone/>
              <a:defRPr sz="850"/>
            </a:lvl6pPr>
            <a:lvl7pPr marL="2332543" indent="0">
              <a:buNone/>
              <a:defRPr sz="850"/>
            </a:lvl7pPr>
            <a:lvl8pPr marL="2721300" indent="0">
              <a:buNone/>
              <a:defRPr sz="850"/>
            </a:lvl8pPr>
            <a:lvl9pPr marL="3110057" indent="0">
              <a:buNone/>
              <a:defRPr sz="8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2141C930-B1E4-4337-9258-BCB0C662A94A}" type="datetimeFigureOut">
              <a:rPr kumimoji="1" lang="ja-JP" altLang="en-US" smtClean="0"/>
              <a:t>2021/6/22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6E3C378-04EF-450C-998A-31CFB7FFDC5D}" type="slidenum">
              <a:rPr kumimoji="1" lang="ja-JP" altLang="en-US" smtClean="0"/>
              <a:t>‹#›</a:t>
            </a:fld>
            <a:endParaRPr kumimoji="1" lang="ja-JP" altLang="en-US"/>
          </a:p>
        </p:txBody>
      </p:sp>
    </p:spTree>
    <p:extLst>
      <p:ext uri="{BB962C8B-B14F-4D97-AF65-F5344CB8AC3E}">
        <p14:creationId xmlns:p14="http://schemas.microsoft.com/office/powerpoint/2010/main" val="31662045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571" y="580737"/>
            <a:ext cx="6706433" cy="2108320"/>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534571" y="2903673"/>
            <a:ext cx="6706433" cy="6920844"/>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534571" y="10109836"/>
            <a:ext cx="1749504" cy="580735"/>
          </a:xfrm>
          <a:prstGeom prst="rect">
            <a:avLst/>
          </a:prstGeom>
        </p:spPr>
        <p:txBody>
          <a:bodyPr vert="horz" lIns="91440" tIns="45720" rIns="91440" bIns="45720" rtlCol="0" anchor="ctr"/>
          <a:lstStyle>
            <a:lvl1pPr algn="l">
              <a:defRPr sz="1020">
                <a:solidFill>
                  <a:schemeClr val="tx1">
                    <a:tint val="75000"/>
                  </a:schemeClr>
                </a:solidFill>
              </a:defRPr>
            </a:lvl1pPr>
          </a:lstStyle>
          <a:p>
            <a:fld id="{2141C930-B1E4-4337-9258-BCB0C662A94A}" type="datetimeFigureOut">
              <a:rPr kumimoji="1" lang="ja-JP" altLang="en-US" smtClean="0"/>
              <a:t>2021/6/22</a:t>
            </a:fld>
            <a:endParaRPr kumimoji="1" lang="ja-JP" altLang="en-US"/>
          </a:p>
        </p:txBody>
      </p:sp>
      <p:sp>
        <p:nvSpPr>
          <p:cNvPr id="5" name="Footer Placeholder 4"/>
          <p:cNvSpPr>
            <a:spLocks noGrp="1"/>
          </p:cNvSpPr>
          <p:nvPr>
            <p:ph type="ftr" sz="quarter" idx="3"/>
          </p:nvPr>
        </p:nvSpPr>
        <p:spPr>
          <a:xfrm>
            <a:off x="2575659" y="10109836"/>
            <a:ext cx="2624257" cy="580735"/>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5491500" y="10109836"/>
            <a:ext cx="1749504" cy="580735"/>
          </a:xfrm>
          <a:prstGeom prst="rect">
            <a:avLst/>
          </a:prstGeom>
        </p:spPr>
        <p:txBody>
          <a:bodyPr vert="horz" lIns="91440" tIns="45720" rIns="91440" bIns="45720" rtlCol="0" anchor="ctr"/>
          <a:lstStyle>
            <a:lvl1pPr algn="r">
              <a:defRPr sz="1020">
                <a:solidFill>
                  <a:schemeClr val="tx1">
                    <a:tint val="75000"/>
                  </a:schemeClr>
                </a:solidFill>
              </a:defRPr>
            </a:lvl1pPr>
          </a:lstStyle>
          <a:p>
            <a:fld id="{16E3C378-04EF-450C-998A-31CFB7FFDC5D}" type="slidenum">
              <a:rPr kumimoji="1" lang="ja-JP" altLang="en-US" smtClean="0"/>
              <a:t>‹#›</a:t>
            </a:fld>
            <a:endParaRPr kumimoji="1" lang="ja-JP" altLang="en-US"/>
          </a:p>
        </p:txBody>
      </p:sp>
    </p:spTree>
    <p:extLst>
      <p:ext uri="{BB962C8B-B14F-4D97-AF65-F5344CB8AC3E}">
        <p14:creationId xmlns:p14="http://schemas.microsoft.com/office/powerpoint/2010/main" val="244393639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777514" rtl="0" eaLnBrk="1" latinLnBrk="0" hangingPunct="1">
        <a:lnSpc>
          <a:spcPct val="90000"/>
        </a:lnSpc>
        <a:spcBef>
          <a:spcPct val="0"/>
        </a:spcBef>
        <a:buNone/>
        <a:defRPr kumimoji="1" sz="3741" kern="1200">
          <a:solidFill>
            <a:schemeClr val="tx1"/>
          </a:solidFill>
          <a:latin typeface="+mj-lt"/>
          <a:ea typeface="+mj-ea"/>
          <a:cs typeface="+mj-cs"/>
        </a:defRPr>
      </a:lvl1pPr>
    </p:titleStyle>
    <p:bodyStyle>
      <a:lvl1pPr marL="194379" indent="-194379" algn="l" defTabSz="777514" rtl="0" eaLnBrk="1" latinLnBrk="0" hangingPunct="1">
        <a:lnSpc>
          <a:spcPct val="90000"/>
        </a:lnSpc>
        <a:spcBef>
          <a:spcPts val="850"/>
        </a:spcBef>
        <a:buFont typeface="Arial" panose="020B0604020202020204" pitchFamily="34" charset="0"/>
        <a:buChar char="•"/>
        <a:defRPr kumimoji="1"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kumimoji="1"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kumimoji="1"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9pPr>
    </p:bodyStyle>
    <p:otherStyle>
      <a:defPPr>
        <a:defRPr lang="en-US"/>
      </a:defPPr>
      <a:lvl1pPr marL="0" algn="l" defTabSz="777514" rtl="0" eaLnBrk="1" latinLnBrk="0" hangingPunct="1">
        <a:defRPr kumimoji="1" sz="1531" kern="1200">
          <a:solidFill>
            <a:schemeClr val="tx1"/>
          </a:solidFill>
          <a:latin typeface="+mn-lt"/>
          <a:ea typeface="+mn-ea"/>
          <a:cs typeface="+mn-cs"/>
        </a:defRPr>
      </a:lvl1pPr>
      <a:lvl2pPr marL="388757" algn="l" defTabSz="777514" rtl="0" eaLnBrk="1" latinLnBrk="0" hangingPunct="1">
        <a:defRPr kumimoji="1" sz="1531" kern="1200">
          <a:solidFill>
            <a:schemeClr val="tx1"/>
          </a:solidFill>
          <a:latin typeface="+mn-lt"/>
          <a:ea typeface="+mn-ea"/>
          <a:cs typeface="+mn-cs"/>
        </a:defRPr>
      </a:lvl2pPr>
      <a:lvl3pPr marL="777514" algn="l" defTabSz="777514" rtl="0" eaLnBrk="1" latinLnBrk="0" hangingPunct="1">
        <a:defRPr kumimoji="1" sz="1531" kern="1200">
          <a:solidFill>
            <a:schemeClr val="tx1"/>
          </a:solidFill>
          <a:latin typeface="+mn-lt"/>
          <a:ea typeface="+mn-ea"/>
          <a:cs typeface="+mn-cs"/>
        </a:defRPr>
      </a:lvl3pPr>
      <a:lvl4pPr marL="1166271" algn="l" defTabSz="777514" rtl="0" eaLnBrk="1" latinLnBrk="0" hangingPunct="1">
        <a:defRPr kumimoji="1" sz="1531" kern="1200">
          <a:solidFill>
            <a:schemeClr val="tx1"/>
          </a:solidFill>
          <a:latin typeface="+mn-lt"/>
          <a:ea typeface="+mn-ea"/>
          <a:cs typeface="+mn-cs"/>
        </a:defRPr>
      </a:lvl4pPr>
      <a:lvl5pPr marL="1555029" algn="l" defTabSz="777514" rtl="0" eaLnBrk="1" latinLnBrk="0" hangingPunct="1">
        <a:defRPr kumimoji="1" sz="1531" kern="1200">
          <a:solidFill>
            <a:schemeClr val="tx1"/>
          </a:solidFill>
          <a:latin typeface="+mn-lt"/>
          <a:ea typeface="+mn-ea"/>
          <a:cs typeface="+mn-cs"/>
        </a:defRPr>
      </a:lvl5pPr>
      <a:lvl6pPr marL="1943786" algn="l" defTabSz="777514" rtl="0" eaLnBrk="1" latinLnBrk="0" hangingPunct="1">
        <a:defRPr kumimoji="1" sz="1531" kern="1200">
          <a:solidFill>
            <a:schemeClr val="tx1"/>
          </a:solidFill>
          <a:latin typeface="+mn-lt"/>
          <a:ea typeface="+mn-ea"/>
          <a:cs typeface="+mn-cs"/>
        </a:defRPr>
      </a:lvl6pPr>
      <a:lvl7pPr marL="2332543" algn="l" defTabSz="777514" rtl="0" eaLnBrk="1" latinLnBrk="0" hangingPunct="1">
        <a:defRPr kumimoji="1" sz="1531" kern="1200">
          <a:solidFill>
            <a:schemeClr val="tx1"/>
          </a:solidFill>
          <a:latin typeface="+mn-lt"/>
          <a:ea typeface="+mn-ea"/>
          <a:cs typeface="+mn-cs"/>
        </a:defRPr>
      </a:lvl7pPr>
      <a:lvl8pPr marL="2721300" algn="l" defTabSz="777514" rtl="0" eaLnBrk="1" latinLnBrk="0" hangingPunct="1">
        <a:defRPr kumimoji="1" sz="1531" kern="1200">
          <a:solidFill>
            <a:schemeClr val="tx1"/>
          </a:solidFill>
          <a:latin typeface="+mn-lt"/>
          <a:ea typeface="+mn-ea"/>
          <a:cs typeface="+mn-cs"/>
        </a:defRPr>
      </a:lvl8pPr>
      <a:lvl9pPr marL="3110057" algn="l" defTabSz="777514" rtl="0" eaLnBrk="1" latinLnBrk="0" hangingPunct="1">
        <a:defRPr kumimoji="1" sz="153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p:cNvGraphicFramePr>
            <a:graphicFrameLocks noGrp="1"/>
          </p:cNvGraphicFramePr>
          <p:nvPr>
            <p:extLst>
              <p:ext uri="{D42A27DB-BD31-4B8C-83A1-F6EECF244321}">
                <p14:modId xmlns:p14="http://schemas.microsoft.com/office/powerpoint/2010/main" val="1441643989"/>
              </p:ext>
            </p:extLst>
          </p:nvPr>
        </p:nvGraphicFramePr>
        <p:xfrm>
          <a:off x="223891" y="2553885"/>
          <a:ext cx="7272046" cy="5129877"/>
        </p:xfrm>
        <a:graphic>
          <a:graphicData uri="http://schemas.openxmlformats.org/drawingml/2006/table">
            <a:tbl>
              <a:tblPr firstRow="1" firstCol="1" bandRow="1">
                <a:tableStyleId>{5C22544A-7EE6-4342-B048-85BDC9FD1C3A}</a:tableStyleId>
              </a:tblPr>
              <a:tblGrid>
                <a:gridCol w="1396150">
                  <a:extLst>
                    <a:ext uri="{9D8B030D-6E8A-4147-A177-3AD203B41FA5}">
                      <a16:colId xmlns:a16="http://schemas.microsoft.com/office/drawing/2014/main" val="2530357074"/>
                    </a:ext>
                  </a:extLst>
                </a:gridCol>
                <a:gridCol w="927582">
                  <a:extLst>
                    <a:ext uri="{9D8B030D-6E8A-4147-A177-3AD203B41FA5}">
                      <a16:colId xmlns:a16="http://schemas.microsoft.com/office/drawing/2014/main" val="2331190595"/>
                    </a:ext>
                  </a:extLst>
                </a:gridCol>
                <a:gridCol w="1107945">
                  <a:extLst>
                    <a:ext uri="{9D8B030D-6E8A-4147-A177-3AD203B41FA5}">
                      <a16:colId xmlns:a16="http://schemas.microsoft.com/office/drawing/2014/main" val="4023924145"/>
                    </a:ext>
                  </a:extLst>
                </a:gridCol>
                <a:gridCol w="111297">
                  <a:extLst>
                    <a:ext uri="{9D8B030D-6E8A-4147-A177-3AD203B41FA5}">
                      <a16:colId xmlns:a16="http://schemas.microsoft.com/office/drawing/2014/main" val="2731712611"/>
                    </a:ext>
                  </a:extLst>
                </a:gridCol>
                <a:gridCol w="425148">
                  <a:extLst>
                    <a:ext uri="{9D8B030D-6E8A-4147-A177-3AD203B41FA5}">
                      <a16:colId xmlns:a16="http://schemas.microsoft.com/office/drawing/2014/main" val="1766447079"/>
                    </a:ext>
                  </a:extLst>
                </a:gridCol>
                <a:gridCol w="458488">
                  <a:extLst>
                    <a:ext uri="{9D8B030D-6E8A-4147-A177-3AD203B41FA5}">
                      <a16:colId xmlns:a16="http://schemas.microsoft.com/office/drawing/2014/main" val="3205100957"/>
                    </a:ext>
                  </a:extLst>
                </a:gridCol>
                <a:gridCol w="559674">
                  <a:extLst>
                    <a:ext uri="{9D8B030D-6E8A-4147-A177-3AD203B41FA5}">
                      <a16:colId xmlns:a16="http://schemas.microsoft.com/office/drawing/2014/main" val="3372862439"/>
                    </a:ext>
                  </a:extLst>
                </a:gridCol>
                <a:gridCol w="646543">
                  <a:extLst>
                    <a:ext uri="{9D8B030D-6E8A-4147-A177-3AD203B41FA5}">
                      <a16:colId xmlns:a16="http://schemas.microsoft.com/office/drawing/2014/main" val="2654200514"/>
                    </a:ext>
                  </a:extLst>
                </a:gridCol>
                <a:gridCol w="1639219">
                  <a:extLst>
                    <a:ext uri="{9D8B030D-6E8A-4147-A177-3AD203B41FA5}">
                      <a16:colId xmlns:a16="http://schemas.microsoft.com/office/drawing/2014/main" val="175978553"/>
                    </a:ext>
                  </a:extLst>
                </a:gridCol>
              </a:tblGrid>
              <a:tr h="852457">
                <a:tc>
                  <a:txBody>
                    <a:bodyPr/>
                    <a:lstStyle/>
                    <a:p>
                      <a:pPr algn="ctr">
                        <a:lnSpc>
                          <a:spcPts val="1200"/>
                        </a:lnSpc>
                        <a:spcAft>
                          <a:spcPts val="0"/>
                        </a:spcAft>
                      </a:pPr>
                      <a:r>
                        <a:rPr lang="ja-JP" sz="1200" kern="100" dirty="0">
                          <a:effectLst/>
                        </a:rPr>
                        <a:t>集合場所</a:t>
                      </a:r>
                      <a:endParaRPr lang="ja-JP" sz="1050" kern="100" dirty="0">
                        <a:effectLst/>
                      </a:endParaRPr>
                    </a:p>
                    <a:p>
                      <a:pPr algn="ctr">
                        <a:lnSpc>
                          <a:spcPts val="1200"/>
                        </a:lnSpc>
                        <a:spcAft>
                          <a:spcPts val="0"/>
                        </a:spcAft>
                      </a:pPr>
                      <a:r>
                        <a:rPr lang="ja-JP" sz="700" kern="100" dirty="0">
                          <a:effectLst/>
                        </a:rPr>
                        <a:t>どちらかに✔を</a:t>
                      </a:r>
                      <a:endParaRPr lang="ja-JP" sz="1050" kern="100" dirty="0">
                        <a:effectLst/>
                      </a:endParaRPr>
                    </a:p>
                    <a:p>
                      <a:pPr algn="ctr">
                        <a:lnSpc>
                          <a:spcPts val="800"/>
                        </a:lnSpc>
                        <a:spcAft>
                          <a:spcPts val="0"/>
                        </a:spcAft>
                      </a:pPr>
                      <a:r>
                        <a:rPr lang="ja-JP" sz="700" kern="100" dirty="0">
                          <a:effectLst/>
                        </a:rPr>
                        <a:t>付けてください</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tc>
                <a:tc gridSpan="8">
                  <a:txBody>
                    <a:bodyPr/>
                    <a:lstStyle/>
                    <a:p>
                      <a:pPr indent="533400" algn="just">
                        <a:lnSpc>
                          <a:spcPct val="250000"/>
                        </a:lnSpc>
                        <a:spcAft>
                          <a:spcPts val="0"/>
                        </a:spcAft>
                      </a:pPr>
                      <a:r>
                        <a:rPr lang="ja-JP" sz="1400" kern="100" dirty="0" smtClean="0">
                          <a:effectLst/>
                        </a:rPr>
                        <a:t>□</a:t>
                      </a:r>
                      <a:r>
                        <a:rPr lang="ja-JP" altLang="en-US" sz="1400" kern="100" dirty="0" smtClean="0">
                          <a:effectLst/>
                        </a:rPr>
                        <a:t>大町市役所正面駐車場　　　</a:t>
                      </a:r>
                      <a:r>
                        <a:rPr lang="ja-JP" sz="1400" kern="100" dirty="0" smtClean="0">
                          <a:effectLst/>
                        </a:rPr>
                        <a:t>□ </a:t>
                      </a:r>
                      <a:r>
                        <a:rPr lang="ja-JP" sz="1400" kern="100" dirty="0">
                          <a:effectLst/>
                        </a:rPr>
                        <a:t>種池山荘（現地集合） </a:t>
                      </a:r>
                      <a:endParaRPr lang="en-US" altLang="ja-JP" sz="1400" kern="100" dirty="0" smtClean="0">
                        <a:effectLst/>
                      </a:endParaRPr>
                    </a:p>
                    <a:p>
                      <a:pPr algn="just">
                        <a:lnSpc>
                          <a:spcPts val="1000"/>
                        </a:lnSpc>
                        <a:spcAft>
                          <a:spcPts val="0"/>
                        </a:spcAft>
                      </a:pPr>
                      <a:r>
                        <a:rPr lang="ja-JP" altLang="en-US" sz="1000" kern="100" dirty="0" smtClean="0">
                          <a:effectLst/>
                        </a:rPr>
                        <a:t>　　　　　</a:t>
                      </a:r>
                      <a:r>
                        <a:rPr lang="ja-JP" altLang="ja-JP" sz="1000" kern="100" dirty="0" smtClean="0">
                          <a:effectLst/>
                        </a:rPr>
                        <a:t>※参加費</a:t>
                      </a:r>
                      <a:r>
                        <a:rPr lang="en-US" altLang="ja-JP" sz="1000" kern="100" dirty="0" smtClean="0">
                          <a:effectLst/>
                        </a:rPr>
                        <a:t>1,000</a:t>
                      </a:r>
                      <a:r>
                        <a:rPr lang="ja-JP" altLang="ja-JP" sz="1000" kern="100" dirty="0" smtClean="0">
                          <a:effectLst/>
                        </a:rPr>
                        <a:t>円がかかります。　　　　　　※参加費は無料です</a:t>
                      </a:r>
                      <a:endParaRPr lang="en-US" altLang="ja-JP" sz="1200" kern="100" dirty="0" smtClean="0">
                        <a:effectLst/>
                      </a:endParaRPr>
                    </a:p>
                    <a:p>
                      <a:pPr algn="just">
                        <a:lnSpc>
                          <a:spcPts val="1000"/>
                        </a:lnSpc>
                        <a:spcAft>
                          <a:spcPts val="0"/>
                        </a:spcAft>
                      </a:pPr>
                      <a:r>
                        <a:rPr lang="ja-JP" altLang="en-US" sz="1200" kern="100" dirty="0" smtClean="0">
                          <a:effectLst/>
                        </a:rPr>
                        <a:t>　　　</a:t>
                      </a:r>
                      <a:r>
                        <a:rPr lang="ja-JP" altLang="en-US" sz="1200" kern="100" baseline="0" dirty="0" smtClean="0">
                          <a:effectLst/>
                        </a:rPr>
                        <a:t>         </a:t>
                      </a:r>
                      <a:r>
                        <a:rPr lang="ja-JP" altLang="ja-JP" sz="1000" kern="100" dirty="0" smtClean="0">
                          <a:effectLst/>
                        </a:rPr>
                        <a:t>当日現金でお持ちください。</a:t>
                      </a:r>
                    </a:p>
                  </a:txBody>
                  <a:tcPr marL="68580" marR="68580" marT="0" marB="0"/>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41622846"/>
                  </a:ext>
                </a:extLst>
              </a:tr>
              <a:tr h="370601">
                <a:tc>
                  <a:txBody>
                    <a:bodyPr/>
                    <a:lstStyle/>
                    <a:p>
                      <a:pPr algn="ctr">
                        <a:spcAft>
                          <a:spcPts val="0"/>
                        </a:spcAft>
                      </a:pPr>
                      <a:r>
                        <a:rPr lang="ja-JP" sz="1050" kern="100" dirty="0">
                          <a:effectLst/>
                        </a:rPr>
                        <a:t>ふりがな</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tc>
                <a:tc gridSpan="4">
                  <a:txBody>
                    <a:bodyPr/>
                    <a:lstStyle/>
                    <a:p>
                      <a:pPr algn="ctr">
                        <a:spcAft>
                          <a:spcPts val="0"/>
                        </a:spcAft>
                      </a:pPr>
                      <a:r>
                        <a:rPr lang="en-US" sz="1200" kern="100" dirty="0">
                          <a:effectLst/>
                        </a:rPr>
                        <a:t> </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3">
                  <a:txBody>
                    <a:bodyPr/>
                    <a:lstStyle/>
                    <a:p>
                      <a:pPr algn="ctr">
                        <a:spcAft>
                          <a:spcPts val="0"/>
                        </a:spcAft>
                      </a:pPr>
                      <a:r>
                        <a:rPr lang="ja-JP" sz="1200" b="1" kern="100" dirty="0">
                          <a:solidFill>
                            <a:schemeClr val="bg1"/>
                          </a:solidFill>
                          <a:effectLst/>
                        </a:rPr>
                        <a:t>年　齢</a:t>
                      </a:r>
                      <a:endParaRPr lang="ja-JP" sz="1050" b="1" kern="100" dirty="0">
                        <a:solidFill>
                          <a:schemeClr val="bg1"/>
                        </a:solidFill>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solidFill>
                      <a:schemeClr val="accent1"/>
                    </a:solidFill>
                  </a:tcPr>
                </a:tc>
                <a:tc hMerge="1">
                  <a:txBody>
                    <a:bodyPr/>
                    <a:lstStyle/>
                    <a:p>
                      <a:endParaRPr kumimoji="1" lang="ja-JP" altLang="en-US"/>
                    </a:p>
                  </a:txBody>
                  <a:tcPr/>
                </a:tc>
                <a:tc hMerge="1">
                  <a:txBody>
                    <a:bodyPr/>
                    <a:lstStyle/>
                    <a:p>
                      <a:endParaRPr kumimoji="1" lang="ja-JP" altLang="en-US"/>
                    </a:p>
                  </a:txBody>
                  <a:tcPr/>
                </a:tc>
                <a:tc>
                  <a:txBody>
                    <a:bodyPr/>
                    <a:lstStyle/>
                    <a:p>
                      <a:pPr algn="ctr">
                        <a:spcAft>
                          <a:spcPts val="0"/>
                        </a:spcAft>
                      </a:pPr>
                      <a:r>
                        <a:rPr lang="ja-JP" sz="1200" b="1" kern="100" dirty="0">
                          <a:solidFill>
                            <a:schemeClr val="bg1"/>
                          </a:solidFill>
                          <a:effectLst/>
                        </a:rPr>
                        <a:t>参加人数</a:t>
                      </a:r>
                      <a:endParaRPr lang="ja-JP" sz="1050" b="1" kern="100" dirty="0">
                        <a:solidFill>
                          <a:schemeClr val="bg1"/>
                        </a:solidFill>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solidFill>
                      <a:schemeClr val="accent1"/>
                    </a:solidFill>
                  </a:tcPr>
                </a:tc>
                <a:extLst>
                  <a:ext uri="{0D108BD9-81ED-4DB2-BD59-A6C34878D82A}">
                    <a16:rowId xmlns:a16="http://schemas.microsoft.com/office/drawing/2014/main" val="4133651023"/>
                  </a:ext>
                </a:extLst>
              </a:tr>
              <a:tr h="414057">
                <a:tc>
                  <a:txBody>
                    <a:bodyPr/>
                    <a:lstStyle/>
                    <a:p>
                      <a:pPr algn="ctr">
                        <a:spcAft>
                          <a:spcPts val="0"/>
                        </a:spcAft>
                      </a:pPr>
                      <a:r>
                        <a:rPr lang="ja-JP" sz="1200" kern="100">
                          <a:effectLst/>
                        </a:rPr>
                        <a:t>代表者氏名</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tc>
                <a:tc gridSpan="4">
                  <a:txBody>
                    <a:bodyPr/>
                    <a:lstStyle/>
                    <a:p>
                      <a:pPr algn="l">
                        <a:spcAft>
                          <a:spcPts val="0"/>
                        </a:spcAft>
                      </a:pPr>
                      <a:r>
                        <a:rPr lang="en-US" sz="1200" kern="100" dirty="0">
                          <a:effectLst/>
                        </a:rPr>
                        <a:t> </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3">
                  <a:txBody>
                    <a:bodyPr/>
                    <a:lstStyle/>
                    <a:p>
                      <a:pPr algn="ctr">
                        <a:spcAft>
                          <a:spcPts val="0"/>
                        </a:spcAft>
                      </a:pPr>
                      <a:r>
                        <a:rPr lang="en-US" sz="1200" kern="100">
                          <a:effectLst/>
                        </a:rPr>
                        <a:t> </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tc>
                <a:tc hMerge="1">
                  <a:txBody>
                    <a:bodyPr/>
                    <a:lstStyle/>
                    <a:p>
                      <a:endParaRPr kumimoji="1" lang="ja-JP" altLang="en-US"/>
                    </a:p>
                  </a:txBody>
                  <a:tcPr/>
                </a:tc>
                <a:tc hMerge="1">
                  <a:txBody>
                    <a:bodyPr/>
                    <a:lstStyle/>
                    <a:p>
                      <a:endParaRPr kumimoji="1" lang="ja-JP" altLang="en-US"/>
                    </a:p>
                  </a:txBody>
                  <a:tcPr/>
                </a:tc>
                <a:tc>
                  <a:txBody>
                    <a:bodyPr/>
                    <a:lstStyle/>
                    <a:p>
                      <a:pPr algn="ctr">
                        <a:spcAft>
                          <a:spcPts val="0"/>
                        </a:spcAft>
                      </a:pPr>
                      <a:r>
                        <a:rPr lang="en-US" sz="1200" kern="100">
                          <a:effectLst/>
                        </a:rPr>
                        <a:t> </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tc>
                <a:extLst>
                  <a:ext uri="{0D108BD9-81ED-4DB2-BD59-A6C34878D82A}">
                    <a16:rowId xmlns:a16="http://schemas.microsoft.com/office/drawing/2014/main" val="3568698009"/>
                  </a:ext>
                </a:extLst>
              </a:tr>
              <a:tr h="495300">
                <a:tc>
                  <a:txBody>
                    <a:bodyPr/>
                    <a:lstStyle/>
                    <a:p>
                      <a:pPr algn="ctr">
                        <a:spcAft>
                          <a:spcPts val="0"/>
                        </a:spcAft>
                      </a:pPr>
                      <a:r>
                        <a:rPr lang="ja-JP" sz="1200" kern="100" dirty="0">
                          <a:effectLst/>
                        </a:rPr>
                        <a:t>住　　所</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tc>
                <a:tc gridSpan="8">
                  <a:txBody>
                    <a:bodyPr/>
                    <a:lstStyle/>
                    <a:p>
                      <a:pPr algn="just">
                        <a:spcAft>
                          <a:spcPts val="0"/>
                        </a:spcAft>
                      </a:pPr>
                      <a:r>
                        <a:rPr lang="ja-JP" sz="1200" kern="100" dirty="0">
                          <a:effectLst/>
                        </a:rPr>
                        <a:t>〒</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036493475"/>
                  </a:ext>
                </a:extLst>
              </a:tr>
              <a:tr h="409575">
                <a:tc>
                  <a:txBody>
                    <a:bodyPr/>
                    <a:lstStyle/>
                    <a:p>
                      <a:pPr algn="ctr">
                        <a:spcAft>
                          <a:spcPts val="0"/>
                        </a:spcAft>
                      </a:pPr>
                      <a:r>
                        <a:rPr lang="ja-JP" sz="1200" kern="100" dirty="0">
                          <a:effectLst/>
                        </a:rPr>
                        <a:t>電話番号</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tc>
                <a:tc gridSpan="3">
                  <a:txBody>
                    <a:bodyPr/>
                    <a:lstStyle/>
                    <a:p>
                      <a:pPr algn="ctr">
                        <a:spcAft>
                          <a:spcPts val="0"/>
                        </a:spcAft>
                      </a:pPr>
                      <a:r>
                        <a:rPr lang="en-US" sz="1200" kern="100" dirty="0">
                          <a:effectLst/>
                        </a:rPr>
                        <a:t> </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tc>
                <a:tc hMerge="1">
                  <a:txBody>
                    <a:bodyPr/>
                    <a:lstStyle/>
                    <a:p>
                      <a:endParaRPr kumimoji="1" lang="ja-JP" altLang="en-US"/>
                    </a:p>
                  </a:txBody>
                  <a:tcPr/>
                </a:tc>
                <a:tc hMerge="1">
                  <a:txBody>
                    <a:bodyPr/>
                    <a:lstStyle/>
                    <a:p>
                      <a:endParaRPr kumimoji="1" lang="ja-JP" altLang="en-US"/>
                    </a:p>
                  </a:txBody>
                  <a:tcPr/>
                </a:tc>
                <a:tc gridSpan="2">
                  <a:txBody>
                    <a:bodyPr/>
                    <a:lstStyle/>
                    <a:p>
                      <a:pPr algn="ctr">
                        <a:spcAft>
                          <a:spcPts val="0"/>
                        </a:spcAft>
                      </a:pPr>
                      <a:r>
                        <a:rPr lang="ja-JP" sz="1200" b="1" kern="100" dirty="0">
                          <a:solidFill>
                            <a:schemeClr val="bg1"/>
                          </a:solidFill>
                          <a:effectLst/>
                        </a:rPr>
                        <a:t>携帯電話</a:t>
                      </a:r>
                      <a:endParaRPr lang="ja-JP" sz="1050" b="1" kern="100" dirty="0">
                        <a:solidFill>
                          <a:schemeClr val="bg1"/>
                        </a:solidFill>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solidFill>
                      <a:schemeClr val="accent1"/>
                    </a:solidFill>
                  </a:tcPr>
                </a:tc>
                <a:tc hMerge="1">
                  <a:txBody>
                    <a:bodyPr/>
                    <a:lstStyle/>
                    <a:p>
                      <a:pPr algn="ctr">
                        <a:spcAft>
                          <a:spcPts val="0"/>
                        </a:spcAft>
                      </a:pP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tc>
                <a:tc gridSpan="3">
                  <a:txBody>
                    <a:bodyPr/>
                    <a:lstStyle/>
                    <a:p>
                      <a:pPr algn="ctr">
                        <a:spcAft>
                          <a:spcPts val="0"/>
                        </a:spcAft>
                      </a:pPr>
                      <a:r>
                        <a:rPr lang="en-US" sz="1200" kern="100">
                          <a:effectLst/>
                        </a:rPr>
                        <a:t> </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667687656"/>
                  </a:ext>
                </a:extLst>
              </a:tr>
              <a:tr h="438150">
                <a:tc>
                  <a:txBody>
                    <a:bodyPr/>
                    <a:lstStyle/>
                    <a:p>
                      <a:pPr algn="ctr">
                        <a:spcAft>
                          <a:spcPts val="0"/>
                        </a:spcAft>
                      </a:pPr>
                      <a:r>
                        <a:rPr lang="ja-JP" sz="1200" kern="100" dirty="0">
                          <a:effectLst/>
                        </a:rPr>
                        <a:t>メールアドレス</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tc>
                <a:tc gridSpan="8">
                  <a:txBody>
                    <a:bodyPr/>
                    <a:lstStyle/>
                    <a:p>
                      <a:pPr algn="ctr">
                        <a:spcAft>
                          <a:spcPts val="0"/>
                        </a:spcAft>
                      </a:pPr>
                      <a:r>
                        <a:rPr lang="en-US" sz="1200" kern="100" dirty="0">
                          <a:effectLst/>
                        </a:rPr>
                        <a:t> </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671401123"/>
                  </a:ext>
                </a:extLst>
              </a:tr>
              <a:tr h="733425">
                <a:tc>
                  <a:txBody>
                    <a:bodyPr/>
                    <a:lstStyle/>
                    <a:p>
                      <a:pPr algn="ctr">
                        <a:spcAft>
                          <a:spcPts val="0"/>
                        </a:spcAft>
                      </a:pPr>
                      <a:r>
                        <a:rPr lang="ja-JP" altLang="en-US" sz="1050" kern="100" dirty="0" smtClean="0">
                          <a:effectLst/>
                          <a:latin typeface="游ゴシック" panose="020B0400000000000000" pitchFamily="50" charset="-128"/>
                          <a:ea typeface="游ゴシック" panose="020B0400000000000000" pitchFamily="50" charset="-128"/>
                          <a:cs typeface="Times New Roman" panose="02020603050405020304" pitchFamily="18" charset="0"/>
                        </a:rPr>
                        <a:t>宿泊予約について</a:t>
                      </a:r>
                      <a:endParaRPr lang="en-US" altLang="ja-JP" sz="1050" kern="100" dirty="0" smtClean="0">
                        <a:effectLst/>
                        <a:latin typeface="游ゴシック" panose="020B0400000000000000" pitchFamily="50" charset="-128"/>
                        <a:ea typeface="游ゴシック" panose="020B0400000000000000" pitchFamily="50" charset="-128"/>
                        <a:cs typeface="Times New Roman" panose="02020603050405020304" pitchFamily="18" charset="0"/>
                      </a:endParaRPr>
                    </a:p>
                    <a:p>
                      <a:pPr algn="ctr">
                        <a:spcAft>
                          <a:spcPts val="0"/>
                        </a:spcAft>
                      </a:pPr>
                      <a:r>
                        <a:rPr lang="ja-JP" altLang="en-US" sz="700" kern="100" dirty="0" smtClean="0">
                          <a:effectLst/>
                          <a:latin typeface="游ゴシック" panose="020B0400000000000000" pitchFamily="50" charset="-128"/>
                          <a:ea typeface="游ゴシック" panose="020B0400000000000000" pitchFamily="50" charset="-128"/>
                          <a:cs typeface="Times New Roman" panose="02020603050405020304" pitchFamily="18" charset="0"/>
                        </a:rPr>
                        <a:t>宿泊等のご希望</a:t>
                      </a:r>
                      <a:r>
                        <a:rPr lang="ja-JP" altLang="en-US" sz="700" kern="100" dirty="0" smtClean="0">
                          <a:effectLst/>
                          <a:latin typeface="游ゴシック" panose="020B0400000000000000" pitchFamily="50" charset="-128"/>
                          <a:ea typeface="+mn-ea"/>
                          <a:cs typeface="Times New Roman" panose="02020603050405020304" pitchFamily="18" charset="0"/>
                        </a:rPr>
                        <a:t>内容に</a:t>
                      </a:r>
                      <a:endParaRPr lang="en-US" altLang="ja-JP" sz="700" kern="100" dirty="0" smtClean="0">
                        <a:effectLst/>
                        <a:latin typeface="游ゴシック" panose="020B0400000000000000" pitchFamily="50" charset="-128"/>
                        <a:ea typeface="+mn-ea"/>
                        <a:cs typeface="Times New Roman" panose="02020603050405020304" pitchFamily="18" charset="0"/>
                      </a:endParaRPr>
                    </a:p>
                    <a:p>
                      <a:pPr algn="ctr">
                        <a:spcAft>
                          <a:spcPts val="0"/>
                        </a:spcAft>
                      </a:pPr>
                      <a:r>
                        <a:rPr lang="ja-JP" altLang="en-US" sz="700" kern="100" dirty="0" smtClean="0">
                          <a:effectLst/>
                          <a:latin typeface="游ゴシック" panose="020B0400000000000000" pitchFamily="50" charset="-128"/>
                          <a:ea typeface="+mn-ea"/>
                          <a:cs typeface="Times New Roman" panose="02020603050405020304" pitchFamily="18" charset="0"/>
                        </a:rPr>
                        <a:t>✔を</a:t>
                      </a:r>
                      <a:r>
                        <a:rPr lang="ja-JP" altLang="en-US" sz="700" kern="100" dirty="0" smtClean="0">
                          <a:effectLst/>
                          <a:latin typeface="游ゴシック" panose="020B0400000000000000" pitchFamily="50" charset="-128"/>
                          <a:ea typeface="游ゴシック" panose="020B0400000000000000" pitchFamily="50" charset="-128"/>
                          <a:cs typeface="Times New Roman" panose="02020603050405020304" pitchFamily="18" charset="0"/>
                        </a:rPr>
                        <a:t>付けてください</a:t>
                      </a:r>
                      <a:endParaRPr lang="ja-JP" sz="70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tc>
                <a:tc>
                  <a:txBody>
                    <a:bodyPr/>
                    <a:lstStyle/>
                    <a:p>
                      <a:r>
                        <a:rPr lang="ja-JP" altLang="en-US" sz="1200" b="1" dirty="0" smtClean="0">
                          <a:solidFill>
                            <a:schemeClr val="bg1"/>
                          </a:solidFill>
                        </a:rPr>
                        <a:t>宿泊方法</a:t>
                      </a:r>
                      <a:endParaRPr lang="ja-JP" altLang="en-US" sz="1200" b="1" dirty="0">
                        <a:solidFill>
                          <a:schemeClr val="bg1"/>
                        </a:solidFill>
                      </a:endParaRPr>
                    </a:p>
                  </a:txBody>
                  <a:tcPr marL="68580" marR="68580" marT="0" marB="0" anchor="ctr">
                    <a:solidFill>
                      <a:schemeClr val="accent1"/>
                    </a:solidFill>
                  </a:tcPr>
                </a:tc>
                <a:tc gridSpan="3">
                  <a:txBody>
                    <a:bodyPr/>
                    <a:lstStyle/>
                    <a:p>
                      <a:pPr algn="l">
                        <a:lnSpc>
                          <a:spcPct val="150000"/>
                        </a:lnSpc>
                        <a:spcAft>
                          <a:spcPts val="0"/>
                        </a:spcAft>
                      </a:pPr>
                      <a:r>
                        <a:rPr lang="zh-TW" altLang="en-US" sz="1200" kern="100" dirty="0" smtClean="0">
                          <a:effectLst/>
                          <a:latin typeface="游ゴシック" panose="020B0400000000000000" pitchFamily="50" charset="-128"/>
                          <a:ea typeface="游ゴシック" panose="020B0400000000000000" pitchFamily="50" charset="-128"/>
                        </a:rPr>
                        <a:t>□ </a:t>
                      </a:r>
                      <a:r>
                        <a:rPr lang="ja-JP" altLang="en-US" sz="1200" kern="100" dirty="0" smtClean="0">
                          <a:effectLst/>
                          <a:latin typeface="游ゴシック" panose="020B0400000000000000" pitchFamily="50" charset="-128"/>
                          <a:ea typeface="游ゴシック" panose="020B0400000000000000" pitchFamily="50" charset="-128"/>
                        </a:rPr>
                        <a:t>山荘への宿泊</a:t>
                      </a:r>
                      <a:endParaRPr lang="zh-TW" altLang="en-US" sz="1200" kern="100" dirty="0" smtClean="0">
                        <a:effectLst/>
                        <a:latin typeface="游ゴシック" panose="020B0400000000000000" pitchFamily="50" charset="-128"/>
                        <a:ea typeface="游ゴシック" panose="020B0400000000000000" pitchFamily="50" charset="-128"/>
                      </a:endParaRPr>
                    </a:p>
                    <a:p>
                      <a:pPr algn="l">
                        <a:lnSpc>
                          <a:spcPct val="150000"/>
                        </a:lnSpc>
                        <a:spcAft>
                          <a:spcPts val="0"/>
                        </a:spcAft>
                      </a:pPr>
                      <a:r>
                        <a:rPr lang="zh-TW" altLang="en-US" sz="1200" kern="100" dirty="0" smtClean="0">
                          <a:effectLst/>
                          <a:latin typeface="游ゴシック" panose="020B0400000000000000" pitchFamily="50" charset="-128"/>
                          <a:ea typeface="游ゴシック" panose="020B0400000000000000" pitchFamily="50" charset="-128"/>
                        </a:rPr>
                        <a:t>□ </a:t>
                      </a:r>
                      <a:r>
                        <a:rPr lang="ja-JP" altLang="en-US" sz="1200" kern="100" dirty="0" smtClean="0">
                          <a:effectLst/>
                          <a:latin typeface="游ゴシック" panose="020B0400000000000000" pitchFamily="50" charset="-128"/>
                          <a:ea typeface="游ゴシック" panose="020B0400000000000000" pitchFamily="50" charset="-128"/>
                        </a:rPr>
                        <a:t>テント泊</a:t>
                      </a:r>
                      <a:endParaRPr lang="zh-TW" altLang="en-US" sz="1200" kern="100" dirty="0" smtClean="0">
                        <a:effectLst/>
                        <a:latin typeface="游ゴシック" panose="020B0400000000000000" pitchFamily="50" charset="-128"/>
                        <a:ea typeface="游ゴシック" panose="020B0400000000000000" pitchFamily="50" charset="-128"/>
                      </a:endParaRPr>
                    </a:p>
                  </a:txBody>
                  <a:tcPr marL="68580" marR="68580" marT="0" marB="0" anchor="ctr"/>
                </a:tc>
                <a:tc hMerge="1">
                  <a:txBody>
                    <a:bodyPr/>
                    <a:lstStyle/>
                    <a:p>
                      <a:endParaRPr kumimoji="1" lang="ja-JP" altLang="en-US"/>
                    </a:p>
                  </a:txBody>
                  <a:tcPr/>
                </a:tc>
                <a:tc hMerge="1">
                  <a:txBody>
                    <a:bodyPr/>
                    <a:lstStyle/>
                    <a:p>
                      <a:endParaRPr lang="ja-JP" altLang="en-US" sz="1200" dirty="0"/>
                    </a:p>
                  </a:txBody>
                  <a:tcPr marL="68580" marR="68580" marT="0" marB="0" anchor="ctr"/>
                </a:tc>
                <a:tc gridSpan="2">
                  <a:txBody>
                    <a:bodyPr/>
                    <a:lstStyle/>
                    <a:p>
                      <a:r>
                        <a:rPr lang="ja-JP" altLang="en-US" sz="1200" b="1" dirty="0" smtClean="0">
                          <a:solidFill>
                            <a:schemeClr val="bg1"/>
                          </a:solidFill>
                        </a:rPr>
                        <a:t>食事の希望について</a:t>
                      </a:r>
                      <a:endParaRPr lang="ja-JP" altLang="en-US" sz="1200" b="1" dirty="0">
                        <a:solidFill>
                          <a:schemeClr val="bg1"/>
                        </a:solidFill>
                      </a:endParaRPr>
                    </a:p>
                  </a:txBody>
                  <a:tcPr marL="68580" marR="68580" marT="0" marB="0" anchor="ctr">
                    <a:solidFill>
                      <a:schemeClr val="accent1"/>
                    </a:solidFill>
                  </a:tcPr>
                </a:tc>
                <a:tc hMerge="1">
                  <a:txBody>
                    <a:bodyPr/>
                    <a:lstStyle/>
                    <a:p>
                      <a:endParaRPr kumimoji="1" lang="ja-JP" altLang="en-US"/>
                    </a:p>
                  </a:txBody>
                  <a:tcPr/>
                </a:tc>
                <a:tc gridSpan="2">
                  <a:txBody>
                    <a:bodyPr/>
                    <a:lstStyle/>
                    <a:p>
                      <a:pPr algn="l">
                        <a:lnSpc>
                          <a:spcPct val="150000"/>
                        </a:lnSpc>
                        <a:spcAft>
                          <a:spcPts val="0"/>
                        </a:spcAft>
                      </a:pPr>
                      <a:r>
                        <a:rPr lang="zh-TW" altLang="en-US" sz="1200" kern="100" dirty="0" smtClean="0">
                          <a:effectLst/>
                          <a:latin typeface="游ゴシック" panose="020B0400000000000000" pitchFamily="50" charset="-128"/>
                          <a:ea typeface="游ゴシック" panose="020B0400000000000000" pitchFamily="50" charset="-128"/>
                        </a:rPr>
                        <a:t>□ </a:t>
                      </a:r>
                      <a:r>
                        <a:rPr lang="en-US" altLang="ja-JP" sz="1200" kern="100" dirty="0" smtClean="0">
                          <a:effectLst/>
                          <a:latin typeface="游ゴシック" panose="020B0400000000000000" pitchFamily="50" charset="-128"/>
                          <a:ea typeface="+mn-ea"/>
                        </a:rPr>
                        <a:t>1</a:t>
                      </a:r>
                      <a:r>
                        <a:rPr lang="ja-JP" altLang="en-US" sz="1200" kern="100" dirty="0" smtClean="0">
                          <a:effectLst/>
                          <a:latin typeface="游ゴシック" panose="020B0400000000000000" pitchFamily="50" charset="-128"/>
                          <a:ea typeface="+mn-ea"/>
                        </a:rPr>
                        <a:t>泊２食付き</a:t>
                      </a:r>
                      <a:endParaRPr lang="en-US" altLang="ja-JP" sz="1200" kern="100" dirty="0" smtClean="0">
                        <a:effectLst/>
                        <a:latin typeface="游ゴシック" panose="020B0400000000000000" pitchFamily="50" charset="-128"/>
                        <a:ea typeface="+mn-ea"/>
                      </a:endParaRPr>
                    </a:p>
                    <a:p>
                      <a:pPr algn="l">
                        <a:lnSpc>
                          <a:spcPct val="150000"/>
                        </a:lnSpc>
                        <a:spcAft>
                          <a:spcPts val="0"/>
                        </a:spcAft>
                      </a:pPr>
                      <a:r>
                        <a:rPr lang="zh-TW" altLang="en-US" sz="1200" kern="100" dirty="0" smtClean="0">
                          <a:effectLst/>
                          <a:latin typeface="游ゴシック" panose="020B0400000000000000" pitchFamily="50" charset="-128"/>
                          <a:ea typeface="游ゴシック" panose="020B0400000000000000" pitchFamily="50" charset="-128"/>
                        </a:rPr>
                        <a:t>□ </a:t>
                      </a:r>
                      <a:r>
                        <a:rPr lang="en-US" altLang="ja-JP" sz="1200" kern="100" dirty="0" smtClean="0">
                          <a:effectLst/>
                          <a:latin typeface="游ゴシック" panose="020B0400000000000000" pitchFamily="50" charset="-128"/>
                          <a:ea typeface="+mn-ea"/>
                        </a:rPr>
                        <a:t>1</a:t>
                      </a:r>
                      <a:r>
                        <a:rPr lang="ja-JP" altLang="en-US" sz="1200" kern="100" dirty="0" smtClean="0">
                          <a:effectLst/>
                          <a:latin typeface="游ゴシック" panose="020B0400000000000000" pitchFamily="50" charset="-128"/>
                          <a:ea typeface="+mn-ea"/>
                        </a:rPr>
                        <a:t>泊夕食付き</a:t>
                      </a:r>
                    </a:p>
                    <a:p>
                      <a:pPr algn="l">
                        <a:lnSpc>
                          <a:spcPct val="150000"/>
                        </a:lnSpc>
                        <a:spcAft>
                          <a:spcPts val="0"/>
                        </a:spcAft>
                      </a:pPr>
                      <a:r>
                        <a:rPr lang="ja-JP" altLang="en-US" sz="1200" kern="100" dirty="0" smtClean="0">
                          <a:effectLst/>
                          <a:latin typeface="游ゴシック" panose="020B0400000000000000" pitchFamily="50" charset="-128"/>
                          <a:ea typeface="游ゴシック" panose="020B0400000000000000" pitchFamily="50" charset="-128"/>
                        </a:rPr>
                        <a:t>□ 素泊まり（テント泊のみ）</a:t>
                      </a:r>
                      <a:endParaRPr lang="zh-TW" altLang="en-US" sz="1200" kern="100" dirty="0" smtClean="0">
                        <a:effectLst/>
                        <a:latin typeface="游ゴシック" panose="020B0400000000000000" pitchFamily="50" charset="-128"/>
                        <a:ea typeface="游ゴシック" panose="020B0400000000000000" pitchFamily="50" charset="-128"/>
                      </a:endParaRPr>
                    </a:p>
                  </a:txBody>
                  <a:tcPr marL="68580" marR="68580" marT="0" marB="0" anchor="ctr"/>
                </a:tc>
                <a:tc hMerge="1">
                  <a:txBody>
                    <a:bodyPr/>
                    <a:lstStyle/>
                    <a:p>
                      <a:endParaRPr kumimoji="1" lang="ja-JP" altLang="en-US"/>
                    </a:p>
                  </a:txBody>
                  <a:tcPr/>
                </a:tc>
                <a:extLst>
                  <a:ext uri="{0D108BD9-81ED-4DB2-BD59-A6C34878D82A}">
                    <a16:rowId xmlns:a16="http://schemas.microsoft.com/office/drawing/2014/main" val="1032447994"/>
                  </a:ext>
                </a:extLst>
              </a:tr>
              <a:tr h="634365">
                <a:tc>
                  <a:txBody>
                    <a:bodyPr/>
                    <a:lstStyle/>
                    <a:p>
                      <a:pPr algn="ctr">
                        <a:spcAft>
                          <a:spcPts val="0"/>
                        </a:spcAft>
                      </a:pPr>
                      <a:r>
                        <a:rPr lang="ja-JP" sz="1200" kern="100" dirty="0">
                          <a:effectLst/>
                        </a:rPr>
                        <a:t>参加者情報</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tc>
                <a:tc gridSpan="8">
                  <a:txBody>
                    <a:bodyPr/>
                    <a:lstStyle/>
                    <a:p>
                      <a:pPr algn="just">
                        <a:spcAft>
                          <a:spcPts val="0"/>
                        </a:spcAft>
                      </a:pPr>
                      <a:r>
                        <a:rPr lang="ja-JP" sz="900" kern="100" dirty="0">
                          <a:effectLst/>
                        </a:rPr>
                        <a:t>参加者が複数の場合、こちらに全員の</a:t>
                      </a:r>
                      <a:r>
                        <a:rPr lang="ja-JP" sz="900" u="sng" kern="100" dirty="0">
                          <a:effectLst/>
                        </a:rPr>
                        <a:t>氏名・年齢</a:t>
                      </a:r>
                      <a:r>
                        <a:rPr lang="ja-JP" sz="900" kern="100" dirty="0">
                          <a:effectLst/>
                        </a:rPr>
                        <a:t>のご記入をお願いします。</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290762268"/>
                  </a:ext>
                </a:extLst>
              </a:tr>
              <a:tr h="692412">
                <a:tc>
                  <a:txBody>
                    <a:bodyPr/>
                    <a:lstStyle/>
                    <a:p>
                      <a:pPr algn="ctr">
                        <a:spcAft>
                          <a:spcPts val="0"/>
                        </a:spcAft>
                      </a:pPr>
                      <a:r>
                        <a:rPr lang="ja-JP" sz="1200" kern="100" dirty="0">
                          <a:effectLst/>
                        </a:rPr>
                        <a:t>個別相談希望</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tc>
                <a:tc>
                  <a:txBody>
                    <a:bodyPr/>
                    <a:lstStyle/>
                    <a:p>
                      <a:pPr indent="304800" algn="just">
                        <a:lnSpc>
                          <a:spcPts val="1400"/>
                        </a:lnSpc>
                        <a:spcAft>
                          <a:spcPts val="0"/>
                        </a:spcAft>
                      </a:pPr>
                      <a:r>
                        <a:rPr lang="ja-JP" sz="1200" kern="100" dirty="0">
                          <a:effectLst/>
                        </a:rPr>
                        <a:t>有</a:t>
                      </a:r>
                      <a:endParaRPr lang="ja-JP" sz="1050" kern="100" dirty="0">
                        <a:effectLst/>
                      </a:endParaRPr>
                    </a:p>
                    <a:p>
                      <a:pPr indent="304800" algn="just">
                        <a:lnSpc>
                          <a:spcPts val="1400"/>
                        </a:lnSpc>
                        <a:spcAft>
                          <a:spcPts val="0"/>
                        </a:spcAft>
                      </a:pPr>
                      <a:r>
                        <a:rPr lang="en-US" sz="1200" kern="100" dirty="0">
                          <a:effectLst/>
                        </a:rPr>
                        <a:t> </a:t>
                      </a:r>
                      <a:endParaRPr lang="ja-JP" sz="1050" kern="100" dirty="0">
                        <a:effectLst/>
                      </a:endParaRPr>
                    </a:p>
                    <a:p>
                      <a:pPr indent="304800" algn="just">
                        <a:lnSpc>
                          <a:spcPts val="1400"/>
                        </a:lnSpc>
                        <a:spcAft>
                          <a:spcPts val="0"/>
                        </a:spcAft>
                      </a:pPr>
                      <a:r>
                        <a:rPr lang="ja-JP" sz="1200" kern="100" dirty="0">
                          <a:effectLst/>
                        </a:rPr>
                        <a:t>無</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tc>
                <a:tc>
                  <a:txBody>
                    <a:bodyPr/>
                    <a:lstStyle/>
                    <a:p>
                      <a:pPr algn="ctr">
                        <a:lnSpc>
                          <a:spcPct val="115000"/>
                        </a:lnSpc>
                        <a:spcAft>
                          <a:spcPts val="0"/>
                        </a:spcAft>
                      </a:pPr>
                      <a:r>
                        <a:rPr lang="ja-JP" sz="900" b="1" kern="100" dirty="0">
                          <a:solidFill>
                            <a:schemeClr val="bg1"/>
                          </a:solidFill>
                          <a:effectLst/>
                        </a:rPr>
                        <a:t>相談「有」の場合</a:t>
                      </a:r>
                      <a:endParaRPr lang="ja-JP" sz="1050" b="1" kern="100" dirty="0">
                        <a:solidFill>
                          <a:schemeClr val="bg1"/>
                        </a:solidFill>
                        <a:effectLst/>
                      </a:endParaRPr>
                    </a:p>
                    <a:p>
                      <a:pPr algn="ctr">
                        <a:lnSpc>
                          <a:spcPct val="115000"/>
                        </a:lnSpc>
                        <a:spcAft>
                          <a:spcPts val="0"/>
                        </a:spcAft>
                      </a:pPr>
                      <a:r>
                        <a:rPr lang="ja-JP" sz="1200" b="1" kern="100" dirty="0">
                          <a:solidFill>
                            <a:schemeClr val="bg1"/>
                          </a:solidFill>
                          <a:effectLst/>
                        </a:rPr>
                        <a:t>希望相談内容</a:t>
                      </a:r>
                      <a:endParaRPr lang="ja-JP" sz="1050" b="1" kern="100" dirty="0">
                        <a:solidFill>
                          <a:schemeClr val="bg1"/>
                        </a:solidFill>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solidFill>
                      <a:schemeClr val="accent1"/>
                    </a:solidFill>
                  </a:tcPr>
                </a:tc>
                <a:tc gridSpan="6">
                  <a:txBody>
                    <a:bodyPr/>
                    <a:lstStyle/>
                    <a:p>
                      <a:pPr algn="l">
                        <a:spcAft>
                          <a:spcPts val="0"/>
                        </a:spcAft>
                      </a:pPr>
                      <a:r>
                        <a:rPr lang="en-US" sz="1200" kern="100" dirty="0">
                          <a:effectLst/>
                        </a:rPr>
                        <a:t> </a:t>
                      </a:r>
                      <a:endParaRPr lang="ja-JP" sz="1050" kern="100" dirty="0">
                        <a:effectLst/>
                      </a:endParaRPr>
                    </a:p>
                    <a:p>
                      <a:pPr algn="just">
                        <a:lnSpc>
                          <a:spcPts val="1400"/>
                        </a:lnSpc>
                        <a:spcAft>
                          <a:spcPts val="0"/>
                        </a:spcAft>
                      </a:pPr>
                      <a:r>
                        <a:rPr lang="en-US" sz="1200" kern="100" dirty="0">
                          <a:effectLst/>
                        </a:rPr>
                        <a:t> </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4064754296"/>
                  </a:ext>
                </a:extLst>
              </a:tr>
            </a:tbl>
          </a:graphicData>
        </a:graphic>
      </p:graphicFrame>
      <p:sp>
        <p:nvSpPr>
          <p:cNvPr id="12" name="テキスト ボックス 11"/>
          <p:cNvSpPr txBox="1"/>
          <p:nvPr/>
        </p:nvSpPr>
        <p:spPr>
          <a:xfrm>
            <a:off x="622300" y="304800"/>
            <a:ext cx="6870701" cy="461665"/>
          </a:xfrm>
          <a:prstGeom prst="rect">
            <a:avLst/>
          </a:prstGeom>
          <a:noFill/>
        </p:spPr>
        <p:txBody>
          <a:bodyPr wrap="square" rtlCol="0">
            <a:spAutoFit/>
          </a:bodyPr>
          <a:lstStyle/>
          <a:p>
            <a:r>
              <a:rPr lang="ja-JP" altLang="ja-JP" sz="2400" b="1" kern="100">
                <a:ln w="9525" cap="flat" cmpd="sng" algn="ctr">
                  <a:solidFill>
                    <a:srgbClr val="FFFFFF"/>
                  </a:solidFill>
                  <a:prstDash val="solid"/>
                  <a:round/>
                </a:ln>
                <a:solidFill>
                  <a:srgbClr val="4472C4"/>
                </a:solidFill>
                <a:effectLst>
                  <a:outerShdw blurRad="12700" dist="38100" dir="2700000" algn="tl">
                    <a:schemeClr val="accent5">
                      <a:lumMod val="60000"/>
                      <a:lumOff val="40000"/>
                    </a:schemeClr>
                  </a:outerShdw>
                </a:effectLst>
                <a:latin typeface="游明朝" panose="02020400000000000000" pitchFamily="18" charset="-128"/>
                <a:ea typeface="07やさしさゴシックボールド" panose="02000600000000000000" pitchFamily="2" charset="-128"/>
                <a:cs typeface="Times New Roman" panose="02020603050405020304" pitchFamily="18" charset="0"/>
              </a:rPr>
              <a:t>「いなか暮らしセミナー＠爺ヶ岳」参加申込書</a:t>
            </a:r>
            <a:endParaRPr lang="ja-JP" altLang="ja-JP" sz="1050" kern="10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13" name="テキスト ボックス 12"/>
          <p:cNvSpPr txBox="1"/>
          <p:nvPr/>
        </p:nvSpPr>
        <p:spPr>
          <a:xfrm>
            <a:off x="223891" y="766465"/>
            <a:ext cx="7269110" cy="923330"/>
          </a:xfrm>
          <a:prstGeom prst="rect">
            <a:avLst/>
          </a:prstGeom>
          <a:noFill/>
        </p:spPr>
        <p:txBody>
          <a:bodyPr wrap="square" rtlCol="0">
            <a:spAutoFit/>
          </a:bodyPr>
          <a:lstStyle/>
          <a:p>
            <a:r>
              <a:rPr kumimoji="1" lang="ja-JP" altLang="en-US" sz="1400" b="1" dirty="0"/>
              <a:t>必要事項をご記入の上、下記まで </a:t>
            </a:r>
            <a:r>
              <a:rPr kumimoji="1" lang="ja-JP" altLang="en-US" sz="2000" b="1" dirty="0"/>
              <a:t>メール</a:t>
            </a:r>
            <a:r>
              <a:rPr kumimoji="1" lang="ja-JP" altLang="en-US" b="1" dirty="0"/>
              <a:t> </a:t>
            </a:r>
            <a:r>
              <a:rPr kumimoji="1" lang="ja-JP" altLang="en-US" sz="1400" b="1" dirty="0"/>
              <a:t>または </a:t>
            </a:r>
            <a:r>
              <a:rPr kumimoji="1" lang="ja-JP" altLang="en-US" sz="2000" b="1" dirty="0"/>
              <a:t>ＦＡＸ </a:t>
            </a:r>
            <a:r>
              <a:rPr kumimoji="1" lang="ja-JP" altLang="en-US" sz="1400" b="1" dirty="0"/>
              <a:t>にてお申込みください</a:t>
            </a:r>
            <a:r>
              <a:rPr kumimoji="1" lang="ja-JP" altLang="en-US" sz="1400" b="1" dirty="0" smtClean="0"/>
              <a:t>。</a:t>
            </a:r>
            <a:endParaRPr kumimoji="1" lang="en-US" altLang="ja-JP" sz="1400" b="1" dirty="0" smtClean="0"/>
          </a:p>
          <a:p>
            <a:r>
              <a:rPr kumimoji="1" lang="en-US" altLang="ja-JP" sz="1400" b="1" dirty="0" smtClean="0"/>
              <a:t>※</a:t>
            </a:r>
            <a:r>
              <a:rPr kumimoji="1" lang="en-US" altLang="ja-JP" sz="2000" b="1" dirty="0" smtClean="0"/>
              <a:t>Google</a:t>
            </a:r>
            <a:r>
              <a:rPr kumimoji="1" lang="ja-JP" altLang="en-US" sz="2000" b="1" dirty="0" smtClean="0"/>
              <a:t>フォーム</a:t>
            </a:r>
            <a:r>
              <a:rPr kumimoji="1" lang="ja-JP" altLang="en-US" sz="1400" b="1" dirty="0" smtClean="0"/>
              <a:t>からのお申込みもできます。下記の</a:t>
            </a:r>
            <a:r>
              <a:rPr kumimoji="1" lang="en-US" altLang="ja-JP" sz="1400" b="1" dirty="0" smtClean="0"/>
              <a:t>QR</a:t>
            </a:r>
            <a:r>
              <a:rPr kumimoji="1" lang="ja-JP" altLang="en-US" sz="1400" b="1" dirty="0" smtClean="0"/>
              <a:t>コードから接続いただき、</a:t>
            </a:r>
            <a:endParaRPr kumimoji="1" lang="en-US" altLang="ja-JP" sz="1400" b="1" dirty="0" smtClean="0"/>
          </a:p>
          <a:p>
            <a:r>
              <a:rPr kumimoji="1" lang="ja-JP" altLang="en-US" sz="1400" b="1" dirty="0"/>
              <a:t>　</a:t>
            </a:r>
            <a:r>
              <a:rPr kumimoji="1" lang="ja-JP" altLang="en-US" sz="1400" b="1" dirty="0" smtClean="0"/>
              <a:t>必要事項を入力してください。</a:t>
            </a:r>
            <a:endParaRPr kumimoji="1" lang="ja-JP" altLang="en-US" sz="1400" b="1" dirty="0"/>
          </a:p>
        </p:txBody>
      </p:sp>
      <p:sp>
        <p:nvSpPr>
          <p:cNvPr id="16" name="角丸四角形 15"/>
          <p:cNvSpPr/>
          <p:nvPr/>
        </p:nvSpPr>
        <p:spPr>
          <a:xfrm>
            <a:off x="298450" y="1671895"/>
            <a:ext cx="3925014" cy="461665"/>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kumimoji="1" lang="ja-JP" altLang="en-US" b="1" dirty="0"/>
              <a:t>申込締切日</a:t>
            </a:r>
            <a:r>
              <a:rPr kumimoji="1" lang="ja-JP" altLang="en-US" b="1" dirty="0" smtClean="0"/>
              <a:t>：</a:t>
            </a:r>
            <a:r>
              <a:rPr kumimoji="1" lang="ja-JP" altLang="en-US" sz="1400" b="1" dirty="0" smtClean="0"/>
              <a:t>令和</a:t>
            </a:r>
            <a:r>
              <a:rPr kumimoji="1" lang="en-US" altLang="ja-JP" sz="2400" b="1" dirty="0" smtClean="0"/>
              <a:t>3</a:t>
            </a:r>
            <a:r>
              <a:rPr kumimoji="1" lang="ja-JP" altLang="en-US" sz="1400" b="1" dirty="0" smtClean="0"/>
              <a:t>年</a:t>
            </a:r>
            <a:r>
              <a:rPr kumimoji="1" lang="en-US" altLang="ja-JP" sz="2400" b="1" dirty="0" smtClean="0"/>
              <a:t>8</a:t>
            </a:r>
            <a:r>
              <a:rPr kumimoji="1" lang="ja-JP" altLang="en-US" sz="1400" b="1" dirty="0" smtClean="0"/>
              <a:t>月</a:t>
            </a:r>
            <a:r>
              <a:rPr kumimoji="1" lang="en-US" altLang="ja-JP" sz="2400" b="1" dirty="0" smtClean="0"/>
              <a:t>1</a:t>
            </a:r>
            <a:r>
              <a:rPr kumimoji="1" lang="en-US" altLang="ja-JP" sz="2400" b="1" dirty="0"/>
              <a:t>9</a:t>
            </a:r>
            <a:r>
              <a:rPr kumimoji="1" lang="ja-JP" altLang="en-US" sz="1400" b="1" dirty="0" smtClean="0"/>
              <a:t>日</a:t>
            </a:r>
            <a:r>
              <a:rPr kumimoji="1" lang="ja-JP" altLang="en-US" b="1" dirty="0" smtClean="0"/>
              <a:t>（木）</a:t>
            </a:r>
            <a:endParaRPr kumimoji="1" lang="ja-JP" altLang="en-US" b="1" dirty="0"/>
          </a:p>
        </p:txBody>
      </p:sp>
      <p:sp>
        <p:nvSpPr>
          <p:cNvPr id="17" name="テキスト ボックス 16"/>
          <p:cNvSpPr txBox="1"/>
          <p:nvPr/>
        </p:nvSpPr>
        <p:spPr>
          <a:xfrm>
            <a:off x="198490" y="2180706"/>
            <a:ext cx="7269110" cy="338554"/>
          </a:xfrm>
          <a:prstGeom prst="rect">
            <a:avLst/>
          </a:prstGeom>
          <a:noFill/>
        </p:spPr>
        <p:txBody>
          <a:bodyPr wrap="square" rtlCol="0">
            <a:spAutoFit/>
          </a:bodyPr>
          <a:lstStyle/>
          <a:p>
            <a:r>
              <a:rPr kumimoji="1" lang="ja-JP" altLang="en-US" sz="1600" b="1" dirty="0" smtClean="0"/>
              <a:t>開催日時：９月</a:t>
            </a:r>
            <a:r>
              <a:rPr kumimoji="1" lang="ja-JP" altLang="en-US" sz="1600" b="1" dirty="0"/>
              <a:t>４</a:t>
            </a:r>
            <a:r>
              <a:rPr kumimoji="1" lang="ja-JP" altLang="en-US" sz="1600" b="1" dirty="0" smtClean="0"/>
              <a:t>日（土）</a:t>
            </a:r>
            <a:r>
              <a:rPr kumimoji="1" lang="en-US" altLang="ja-JP" sz="1600" b="1" dirty="0" smtClean="0"/>
              <a:t>18:45</a:t>
            </a:r>
            <a:r>
              <a:rPr kumimoji="1" lang="ja-JP" altLang="en-US" sz="1600" b="1" dirty="0" smtClean="0"/>
              <a:t>～</a:t>
            </a:r>
            <a:r>
              <a:rPr kumimoji="1" lang="en-US" altLang="ja-JP" sz="1600" b="1" dirty="0" smtClean="0"/>
              <a:t>19:45</a:t>
            </a:r>
            <a:r>
              <a:rPr kumimoji="1" lang="ja-JP" altLang="en-US" sz="1600" b="1" dirty="0" smtClean="0"/>
              <a:t>　　開催場所：爺ヶ岳</a:t>
            </a:r>
            <a:r>
              <a:rPr kumimoji="1" lang="ja-JP" altLang="en-US" sz="1600" b="1" dirty="0"/>
              <a:t>「種池山荘」 </a:t>
            </a:r>
            <a:r>
              <a:rPr kumimoji="1" lang="ja-JP" altLang="en-US" sz="1600" b="1" dirty="0" smtClean="0"/>
              <a:t>　</a:t>
            </a:r>
            <a:endParaRPr kumimoji="1" lang="en-US" altLang="ja-JP" sz="1600" b="1" dirty="0" smtClean="0"/>
          </a:p>
        </p:txBody>
      </p:sp>
      <p:sp>
        <p:nvSpPr>
          <p:cNvPr id="18" name="テキスト ボックス 17"/>
          <p:cNvSpPr txBox="1"/>
          <p:nvPr/>
        </p:nvSpPr>
        <p:spPr>
          <a:xfrm>
            <a:off x="173091" y="7683500"/>
            <a:ext cx="7243709" cy="430887"/>
          </a:xfrm>
          <a:prstGeom prst="rect">
            <a:avLst/>
          </a:prstGeom>
          <a:noFill/>
        </p:spPr>
        <p:txBody>
          <a:bodyPr wrap="square" rtlCol="0">
            <a:spAutoFit/>
          </a:bodyPr>
          <a:lstStyle/>
          <a:p>
            <a:r>
              <a:rPr kumimoji="1" lang="en-US" altLang="ja-JP" sz="1100" u="wavy" dirty="0" smtClean="0"/>
              <a:t>※</a:t>
            </a:r>
            <a:r>
              <a:rPr kumimoji="1" lang="ja-JP" altLang="en-US" sz="1100" u="wavy" dirty="0" smtClean="0"/>
              <a:t>複数名で参加される場合には、</a:t>
            </a:r>
            <a:r>
              <a:rPr kumimoji="1" lang="ja-JP" altLang="en-US" sz="1100" u="wavy" dirty="0"/>
              <a:t>参加者様全員の氏名・年齢を必ずご記入ください。</a:t>
            </a:r>
          </a:p>
          <a:p>
            <a:r>
              <a:rPr kumimoji="1" lang="en-US" altLang="ja-JP" sz="1100" dirty="0"/>
              <a:t>※</a:t>
            </a:r>
            <a:r>
              <a:rPr kumimoji="1" lang="ja-JP" altLang="en-US" sz="1100" dirty="0"/>
              <a:t>提供いただいた個人情報は、移住・交流に関する情報提供、ご意見等の把握以外には使用いたしません。</a:t>
            </a:r>
          </a:p>
        </p:txBody>
      </p:sp>
      <p:sp>
        <p:nvSpPr>
          <p:cNvPr id="19" name="テキスト ボックス 50"/>
          <p:cNvSpPr txBox="1"/>
          <p:nvPr/>
        </p:nvSpPr>
        <p:spPr>
          <a:xfrm>
            <a:off x="298450" y="8171275"/>
            <a:ext cx="647700" cy="314325"/>
          </a:xfrm>
          <a:prstGeom prst="rect">
            <a:avLst/>
          </a:prstGeom>
          <a:solidFill>
            <a:schemeClr val="accent2"/>
          </a:solid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just">
              <a:spcAft>
                <a:spcPts val="0"/>
              </a:spcAft>
            </a:pPr>
            <a:r>
              <a:rPr lang="ja-JP" sz="1100" kern="100" dirty="0">
                <a:solidFill>
                  <a:srgbClr val="FFFFFF"/>
                </a:solidFill>
                <a:effectLst/>
                <a:latin typeface="游明朝" panose="02020400000000000000" pitchFamily="18" charset="-128"/>
                <a:ea typeface="UD デジタル 教科書体 NK-B" panose="02020700000000000000" pitchFamily="18" charset="-128"/>
                <a:cs typeface="Times New Roman" panose="02020603050405020304" pitchFamily="18" charset="0"/>
              </a:rPr>
              <a:t>ご注意</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20" name="テキスト ボックス 19"/>
          <p:cNvSpPr txBox="1"/>
          <p:nvPr/>
        </p:nvSpPr>
        <p:spPr>
          <a:xfrm>
            <a:off x="946150" y="8171275"/>
            <a:ext cx="6521450" cy="307777"/>
          </a:xfrm>
          <a:prstGeom prst="rect">
            <a:avLst/>
          </a:prstGeom>
          <a:noFill/>
        </p:spPr>
        <p:txBody>
          <a:bodyPr wrap="square" rtlCol="0">
            <a:spAutoFit/>
          </a:bodyPr>
          <a:lstStyle/>
          <a:p>
            <a:r>
              <a:rPr kumimoji="1" lang="ja-JP" altLang="en-US" sz="1400" b="1" dirty="0"/>
              <a:t>種池山荘での宿泊・食事代</a:t>
            </a:r>
            <a:r>
              <a:rPr kumimoji="1" lang="ja-JP" altLang="en-US" sz="1400" b="1" dirty="0" smtClean="0"/>
              <a:t>は下記の山荘</a:t>
            </a:r>
            <a:r>
              <a:rPr kumimoji="1" lang="en-US" altLang="ja-JP" sz="1400" b="1" dirty="0" smtClean="0"/>
              <a:t>HP</a:t>
            </a:r>
            <a:r>
              <a:rPr kumimoji="1" lang="ja-JP" altLang="en-US" sz="1400" b="1" dirty="0" smtClean="0"/>
              <a:t>をご確認ください。</a:t>
            </a:r>
            <a:endParaRPr kumimoji="1" lang="ja-JP" altLang="en-US" sz="1400" b="1" dirty="0"/>
          </a:p>
        </p:txBody>
      </p:sp>
      <p:grpSp>
        <p:nvGrpSpPr>
          <p:cNvPr id="24" name="グループ化 23"/>
          <p:cNvGrpSpPr/>
          <p:nvPr/>
        </p:nvGrpSpPr>
        <p:grpSpPr>
          <a:xfrm>
            <a:off x="249292" y="8544742"/>
            <a:ext cx="7243709" cy="1292662"/>
            <a:chOff x="249292" y="8633642"/>
            <a:chExt cx="7243709" cy="1292662"/>
          </a:xfrm>
        </p:grpSpPr>
        <p:sp>
          <p:nvSpPr>
            <p:cNvPr id="22" name="テキスト ボックス 21"/>
            <p:cNvSpPr txBox="1"/>
            <p:nvPr/>
          </p:nvSpPr>
          <p:spPr>
            <a:xfrm>
              <a:off x="249292" y="8633642"/>
              <a:ext cx="7243709" cy="369332"/>
            </a:xfrm>
            <a:prstGeom prst="rect">
              <a:avLst/>
            </a:prstGeom>
            <a:solidFill>
              <a:schemeClr val="accent1"/>
            </a:solidFill>
            <a:ln>
              <a:solidFill>
                <a:schemeClr val="tx1"/>
              </a:solidFill>
            </a:ln>
          </p:spPr>
          <p:txBody>
            <a:bodyPr wrap="square" rtlCol="0">
              <a:spAutoFit/>
            </a:bodyPr>
            <a:lstStyle/>
            <a:p>
              <a:pPr algn="ctr"/>
              <a:r>
                <a:rPr kumimoji="1" lang="ja-JP" altLang="en-US" b="1" dirty="0">
                  <a:solidFill>
                    <a:schemeClr val="bg1"/>
                  </a:solidFill>
                  <a:latin typeface="+mn-ea"/>
                </a:rPr>
                <a:t>種池山荘の宿泊・</a:t>
              </a:r>
              <a:r>
                <a:rPr kumimoji="1" lang="ja-JP" altLang="en-US" b="1" dirty="0" smtClean="0">
                  <a:solidFill>
                    <a:schemeClr val="bg1"/>
                  </a:solidFill>
                  <a:latin typeface="+mn-ea"/>
                </a:rPr>
                <a:t>食事料金のご確認</a:t>
              </a:r>
              <a:endParaRPr kumimoji="1" lang="ja-JP" altLang="en-US" b="1" dirty="0">
                <a:solidFill>
                  <a:schemeClr val="bg1"/>
                </a:solidFill>
                <a:latin typeface="+mn-ea"/>
              </a:endParaRPr>
            </a:p>
          </p:txBody>
        </p:sp>
        <p:sp>
          <p:nvSpPr>
            <p:cNvPr id="23" name="テキスト ボックス 22"/>
            <p:cNvSpPr txBox="1"/>
            <p:nvPr/>
          </p:nvSpPr>
          <p:spPr>
            <a:xfrm>
              <a:off x="249292" y="9002974"/>
              <a:ext cx="7243709" cy="923330"/>
            </a:xfrm>
            <a:prstGeom prst="rect">
              <a:avLst/>
            </a:prstGeom>
            <a:noFill/>
            <a:ln>
              <a:solidFill>
                <a:schemeClr val="tx1"/>
              </a:solidFill>
            </a:ln>
          </p:spPr>
          <p:txBody>
            <a:bodyPr wrap="square" rtlCol="0">
              <a:spAutoFit/>
            </a:bodyPr>
            <a:lstStyle/>
            <a:p>
              <a:r>
                <a:rPr kumimoji="1" lang="ja-JP" altLang="en-US" b="1" dirty="0" smtClean="0">
                  <a:latin typeface="UD デジタル 教科書体 NK-R" panose="02020400000000000000" pitchFamily="18" charset="-128"/>
                  <a:ea typeface="UD デジタル 教科書体 NK-R" panose="02020400000000000000" pitchFamily="18" charset="-128"/>
                </a:rPr>
                <a:t>（</a:t>
              </a:r>
              <a:r>
                <a:rPr kumimoji="1" lang="zh-TW" altLang="en-US" b="1" dirty="0" smtClean="0">
                  <a:latin typeface="UD デジタル 教科書体 NK-R" panose="02020400000000000000" pitchFamily="18" charset="-128"/>
                  <a:ea typeface="UD デジタル 教科書体 NK-R" panose="02020400000000000000" pitchFamily="18" charset="-128"/>
                </a:rPr>
                <a:t>有</a:t>
              </a:r>
              <a:r>
                <a:rPr kumimoji="1" lang="ja-JP" altLang="en-US" b="1" dirty="0" smtClean="0">
                  <a:latin typeface="UD デジタル 教科書体 NK-R" panose="02020400000000000000" pitchFamily="18" charset="-128"/>
                  <a:ea typeface="UD デジタル 教科書体 NK-R" panose="02020400000000000000" pitchFamily="18" charset="-128"/>
                </a:rPr>
                <a:t>）</a:t>
              </a:r>
              <a:r>
                <a:rPr kumimoji="1" lang="zh-TW" altLang="en-US" b="1" dirty="0" smtClean="0">
                  <a:latin typeface="UD デジタル 教科書体 NK-R" panose="02020400000000000000" pitchFamily="18" charset="-128"/>
                  <a:ea typeface="UD デジタル 教科書体 NK-R" panose="02020400000000000000" pitchFamily="18" charset="-128"/>
                </a:rPr>
                <a:t>鹿島</a:t>
              </a:r>
              <a:r>
                <a:rPr kumimoji="1" lang="zh-TW" altLang="en-US" b="1" dirty="0">
                  <a:latin typeface="UD デジタル 教科書体 NK-R" panose="02020400000000000000" pitchFamily="18" charset="-128"/>
                  <a:ea typeface="UD デジタル 教科書体 NK-R" panose="02020400000000000000" pitchFamily="18" charset="-128"/>
                </a:rPr>
                <a:t>槍観光開発</a:t>
              </a:r>
            </a:p>
            <a:p>
              <a:r>
                <a:rPr kumimoji="1" lang="ja-JP" altLang="en-US" b="1" dirty="0" smtClean="0">
                  <a:latin typeface="UD デジタル 教科書体 NK-R" panose="02020400000000000000" pitchFamily="18" charset="-128"/>
                  <a:ea typeface="UD デジタル 教科書体 NK-R" panose="02020400000000000000" pitchFamily="18" charset="-128"/>
                </a:rPr>
                <a:t>　　</a:t>
              </a:r>
              <a:r>
                <a:rPr kumimoji="1" lang="zh-TW" altLang="en-US" b="1" dirty="0" smtClean="0">
                  <a:latin typeface="UD デジタル 教科書体 NK-R" panose="02020400000000000000" pitchFamily="18" charset="-128"/>
                  <a:ea typeface="UD デジタル 教科書体 NK-R" panose="02020400000000000000" pitchFamily="18" charset="-128"/>
                </a:rPr>
                <a:t>ＴＥＬ</a:t>
              </a:r>
              <a:r>
                <a:rPr kumimoji="1" lang="zh-TW" altLang="en-US" b="1" dirty="0">
                  <a:latin typeface="UD デジタル 教科書体 NK-R" panose="02020400000000000000" pitchFamily="18" charset="-128"/>
                  <a:ea typeface="UD デジタル 教科書体 NK-R" panose="02020400000000000000" pitchFamily="18" charset="-128"/>
                </a:rPr>
                <a:t>： </a:t>
              </a:r>
              <a:r>
                <a:rPr kumimoji="1" lang="en-US" altLang="zh-TW" b="1" dirty="0">
                  <a:latin typeface="UD デジタル 教科書体 NK-R" panose="02020400000000000000" pitchFamily="18" charset="-128"/>
                  <a:ea typeface="UD デジタル 教科書体 NK-R" panose="02020400000000000000" pitchFamily="18" charset="-128"/>
                </a:rPr>
                <a:t>0261-22-1263   </a:t>
              </a:r>
              <a:r>
                <a:rPr kumimoji="1" lang="zh-TW" altLang="en-US" b="1" dirty="0">
                  <a:latin typeface="UD デジタル 教科書体 NK-R" panose="02020400000000000000" pitchFamily="18" charset="-128"/>
                  <a:ea typeface="UD デジタル 教科書体 NK-R" panose="02020400000000000000" pitchFamily="18" charset="-128"/>
                </a:rPr>
                <a:t>　 ＦＡＸ： </a:t>
              </a:r>
              <a:r>
                <a:rPr kumimoji="1" lang="en-US" altLang="zh-TW" b="1" dirty="0">
                  <a:latin typeface="UD デジタル 教科書体 NK-R" panose="02020400000000000000" pitchFamily="18" charset="-128"/>
                  <a:ea typeface="UD デジタル 教科書体 NK-R" panose="02020400000000000000" pitchFamily="18" charset="-128"/>
                </a:rPr>
                <a:t>0261-23-4542</a:t>
              </a:r>
            </a:p>
            <a:p>
              <a:r>
                <a:rPr kumimoji="1" lang="ja-JP" altLang="en-US" b="1" dirty="0" smtClean="0">
                  <a:latin typeface="UD デジタル 教科書体 NK-R" panose="02020400000000000000" pitchFamily="18" charset="-128"/>
                  <a:ea typeface="UD デジタル 教科書体 NK-R" panose="02020400000000000000" pitchFamily="18" charset="-128"/>
                </a:rPr>
                <a:t>　　</a:t>
              </a:r>
              <a:r>
                <a:rPr kumimoji="1" lang="zh-TW" altLang="en-US" b="1" dirty="0" smtClean="0">
                  <a:latin typeface="UD デジタル 教科書体 NK-R" panose="02020400000000000000" pitchFamily="18" charset="-128"/>
                  <a:ea typeface="UD デジタル 教科書体 NK-R" panose="02020400000000000000" pitchFamily="18" charset="-128"/>
                </a:rPr>
                <a:t>ＨＰ</a:t>
              </a:r>
              <a:r>
                <a:rPr kumimoji="1" lang="zh-TW" altLang="en-US" b="1" dirty="0">
                  <a:latin typeface="UD デジタル 教科書体 NK-R" panose="02020400000000000000" pitchFamily="18" charset="-128"/>
                  <a:ea typeface="UD デジタル 教科書体 NK-R" panose="02020400000000000000" pitchFamily="18" charset="-128"/>
                </a:rPr>
                <a:t>： </a:t>
              </a:r>
              <a:r>
                <a:rPr kumimoji="1" lang="en-US" altLang="zh-TW" b="1" dirty="0">
                  <a:latin typeface="UD デジタル 教科書体 NK-R" panose="02020400000000000000" pitchFamily="18" charset="-128"/>
                  <a:ea typeface="UD デジタル 教科書体 NK-R" panose="02020400000000000000" pitchFamily="18" charset="-128"/>
                </a:rPr>
                <a:t>https://www.kasimayari.jp</a:t>
              </a:r>
              <a:r>
                <a:rPr kumimoji="1" lang="en-US" altLang="zh-TW" b="1" dirty="0" smtClean="0">
                  <a:latin typeface="UD デジタル 教科書体 NK-R" panose="02020400000000000000" pitchFamily="18" charset="-128"/>
                  <a:ea typeface="UD デジタル 教科書体 NK-R" panose="02020400000000000000" pitchFamily="18" charset="-128"/>
                </a:rPr>
                <a:t>/</a:t>
              </a:r>
              <a:endParaRPr kumimoji="1" lang="en-US" altLang="zh-TW" b="1" dirty="0">
                <a:latin typeface="UD デジタル 教科書体 NK-R" panose="02020400000000000000" pitchFamily="18" charset="-128"/>
                <a:ea typeface="UD デジタル 教科書体 NK-R" panose="02020400000000000000" pitchFamily="18" charset="-128"/>
              </a:endParaRPr>
            </a:p>
          </p:txBody>
        </p:sp>
      </p:grpSp>
      <p:sp>
        <p:nvSpPr>
          <p:cNvPr id="25" name="テキスト ボックス 24"/>
          <p:cNvSpPr txBox="1"/>
          <p:nvPr/>
        </p:nvSpPr>
        <p:spPr>
          <a:xfrm>
            <a:off x="134991" y="9834487"/>
            <a:ext cx="7961260" cy="892552"/>
          </a:xfrm>
          <a:prstGeom prst="rect">
            <a:avLst/>
          </a:prstGeom>
          <a:noFill/>
        </p:spPr>
        <p:txBody>
          <a:bodyPr wrap="square" rtlCol="0">
            <a:spAutoFit/>
          </a:bodyPr>
          <a:lstStyle/>
          <a:p>
            <a:r>
              <a:rPr lang="ja-JP" altLang="ja-JP" dirty="0"/>
              <a:t>【</a:t>
            </a:r>
            <a:r>
              <a:rPr lang="ja-JP" altLang="ja-JP" dirty="0" smtClean="0"/>
              <a:t>セミナー</a:t>
            </a:r>
            <a:r>
              <a:rPr lang="ja-JP" altLang="en-US" dirty="0" smtClean="0"/>
              <a:t>の</a:t>
            </a:r>
            <a:r>
              <a:rPr lang="ja-JP" altLang="ja-JP" dirty="0" smtClean="0"/>
              <a:t>お申込み</a:t>
            </a:r>
            <a:r>
              <a:rPr lang="ja-JP" altLang="ja-JP" dirty="0"/>
              <a:t>・お問い合わせ】</a:t>
            </a:r>
          </a:p>
          <a:p>
            <a:r>
              <a:rPr lang="ja-JP" altLang="en-US" sz="1600" dirty="0" smtClean="0"/>
              <a:t>　</a:t>
            </a:r>
            <a:r>
              <a:rPr lang="ja-JP" altLang="ja-JP" sz="1600" dirty="0" smtClean="0"/>
              <a:t>大町市</a:t>
            </a:r>
            <a:r>
              <a:rPr lang="ja-JP" altLang="ja-JP" sz="1600" dirty="0"/>
              <a:t>定住促進協働会議　（大町市</a:t>
            </a:r>
            <a:r>
              <a:rPr lang="ja-JP" altLang="ja-JP" sz="1600" dirty="0" smtClean="0"/>
              <a:t>役所</a:t>
            </a:r>
            <a:r>
              <a:rPr lang="en-US" altLang="ja-JP" sz="1600" dirty="0" smtClean="0"/>
              <a:t> </a:t>
            </a:r>
            <a:r>
              <a:rPr lang="ja-JP" altLang="ja-JP" sz="1600" dirty="0" smtClean="0"/>
              <a:t>まちづくり</a:t>
            </a:r>
            <a:r>
              <a:rPr lang="ja-JP" altLang="ja-JP" sz="1600" dirty="0"/>
              <a:t>交流課定住促進係</a:t>
            </a:r>
            <a:r>
              <a:rPr lang="ja-JP" altLang="ja-JP" sz="1600" dirty="0" smtClean="0"/>
              <a:t>）</a:t>
            </a:r>
            <a:endParaRPr lang="en-US" altLang="ja-JP" sz="1600" dirty="0" smtClean="0"/>
          </a:p>
          <a:p>
            <a:r>
              <a:rPr lang="ja-JP" altLang="en-US" sz="1600" dirty="0"/>
              <a:t>　</a:t>
            </a:r>
            <a:r>
              <a:rPr lang="en-US" altLang="ja-JP" dirty="0" smtClean="0"/>
              <a:t>TEL</a:t>
            </a:r>
            <a:r>
              <a:rPr lang="ja-JP" altLang="en-US" sz="1600" dirty="0" smtClean="0"/>
              <a:t>：</a:t>
            </a:r>
            <a:r>
              <a:rPr lang="en-US" altLang="ja-JP" sz="1600" dirty="0" smtClean="0"/>
              <a:t>0261-21-1210</a:t>
            </a:r>
            <a:r>
              <a:rPr lang="ja-JP" altLang="en-US" sz="1600" dirty="0"/>
              <a:t>　</a:t>
            </a:r>
            <a:r>
              <a:rPr lang="en-US" altLang="ja-JP" dirty="0" smtClean="0"/>
              <a:t>FAX</a:t>
            </a:r>
            <a:r>
              <a:rPr lang="ja-JP" altLang="en-US" sz="1600" dirty="0" smtClean="0"/>
              <a:t>：</a:t>
            </a:r>
            <a:r>
              <a:rPr lang="en-US" altLang="ja-JP" sz="1600" dirty="0" smtClean="0"/>
              <a:t>0261-23-4304</a:t>
            </a:r>
            <a:r>
              <a:rPr lang="ja-JP" altLang="en-US" sz="1600" dirty="0" smtClean="0"/>
              <a:t>　</a:t>
            </a:r>
            <a:r>
              <a:rPr lang="en-US" altLang="ja-JP" sz="1600" dirty="0" smtClean="0"/>
              <a:t>E-mail</a:t>
            </a:r>
            <a:r>
              <a:rPr lang="ja-JP" altLang="en-US" sz="1600" dirty="0" smtClean="0"/>
              <a:t>：</a:t>
            </a:r>
            <a:r>
              <a:rPr lang="en-US" altLang="ja-JP" sz="1600" dirty="0" smtClean="0"/>
              <a:t>teijuu@city.omachi.nagano.jp</a:t>
            </a:r>
            <a:endParaRPr lang="ja-JP" altLang="ja-JP" sz="1400" dirty="0"/>
          </a:p>
        </p:txBody>
      </p:sp>
      <p:sp>
        <p:nvSpPr>
          <p:cNvPr id="26" name="テキスト ボックス 25"/>
          <p:cNvSpPr txBox="1"/>
          <p:nvPr/>
        </p:nvSpPr>
        <p:spPr>
          <a:xfrm>
            <a:off x="4290959" y="1890360"/>
            <a:ext cx="2573390" cy="261610"/>
          </a:xfrm>
          <a:prstGeom prst="rect">
            <a:avLst/>
          </a:prstGeom>
          <a:noFill/>
        </p:spPr>
        <p:txBody>
          <a:bodyPr wrap="square" rtlCol="0">
            <a:spAutoFit/>
          </a:bodyPr>
          <a:lstStyle/>
          <a:p>
            <a:r>
              <a:rPr kumimoji="1" lang="en-US" altLang="ja-JP" sz="1100" dirty="0"/>
              <a:t>https://forms.gle/MoXmDi2HKFxe8jdq8</a:t>
            </a:r>
            <a:endParaRPr kumimoji="1" lang="ja-JP" altLang="en-US" sz="1100" dirty="0"/>
          </a:p>
        </p:txBody>
      </p:sp>
      <p:sp>
        <p:nvSpPr>
          <p:cNvPr id="28" name="テキスト ボックス 27"/>
          <p:cNvSpPr txBox="1"/>
          <p:nvPr/>
        </p:nvSpPr>
        <p:spPr>
          <a:xfrm>
            <a:off x="4252859" y="1599788"/>
            <a:ext cx="2518595" cy="307777"/>
          </a:xfrm>
          <a:prstGeom prst="rect">
            <a:avLst/>
          </a:prstGeom>
          <a:noFill/>
        </p:spPr>
        <p:txBody>
          <a:bodyPr wrap="square" rtlCol="0">
            <a:spAutoFit/>
          </a:bodyPr>
          <a:lstStyle/>
          <a:p>
            <a:r>
              <a:rPr kumimoji="1" lang="ja-JP" altLang="en-US" sz="1400" dirty="0" smtClean="0"/>
              <a:t>お申込み用</a:t>
            </a:r>
            <a:r>
              <a:rPr kumimoji="1" lang="en-US" altLang="ja-JP" sz="1400" dirty="0" smtClean="0"/>
              <a:t>Google</a:t>
            </a:r>
            <a:r>
              <a:rPr kumimoji="1" lang="ja-JP" altLang="en-US" sz="1400" dirty="0" smtClean="0"/>
              <a:t>フォーム</a:t>
            </a:r>
            <a:endParaRPr kumimoji="1" lang="ja-JP" altLang="en-US" sz="1400" dirty="0"/>
          </a:p>
        </p:txBody>
      </p:sp>
      <p:pic>
        <p:nvPicPr>
          <p:cNvPr id="2" name="図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02453" y="1468364"/>
            <a:ext cx="746927" cy="746927"/>
          </a:xfrm>
          <a:prstGeom prst="rect">
            <a:avLst/>
          </a:prstGeom>
        </p:spPr>
      </p:pic>
    </p:spTree>
    <p:extLst>
      <p:ext uri="{BB962C8B-B14F-4D97-AF65-F5344CB8AC3E}">
        <p14:creationId xmlns:p14="http://schemas.microsoft.com/office/powerpoint/2010/main" val="42759449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テキスト ボックス 11"/>
          <p:cNvSpPr txBox="1"/>
          <p:nvPr/>
        </p:nvSpPr>
        <p:spPr>
          <a:xfrm>
            <a:off x="622300" y="304800"/>
            <a:ext cx="6870701" cy="461665"/>
          </a:xfrm>
          <a:prstGeom prst="rect">
            <a:avLst/>
          </a:prstGeom>
          <a:noFill/>
        </p:spPr>
        <p:txBody>
          <a:bodyPr wrap="square" rtlCol="0">
            <a:spAutoFit/>
          </a:bodyPr>
          <a:lstStyle/>
          <a:p>
            <a:pPr algn="ctr"/>
            <a:r>
              <a:rPr lang="ja-JP" altLang="en-US" sz="2400" b="1" kern="100" dirty="0" smtClean="0">
                <a:ln w="9525" cap="flat" cmpd="sng" algn="ctr">
                  <a:solidFill>
                    <a:srgbClr val="FFFFFF"/>
                  </a:solidFill>
                  <a:prstDash val="solid"/>
                  <a:round/>
                </a:ln>
                <a:effectLst>
                  <a:outerShdw blurRad="12700" dist="38100" dir="2700000" algn="tl">
                    <a:schemeClr val="accent5">
                      <a:lumMod val="60000"/>
                      <a:lumOff val="40000"/>
                    </a:schemeClr>
                  </a:outerShdw>
                </a:effectLst>
                <a:latin typeface="游明朝" panose="02020400000000000000" pitchFamily="18" charset="-128"/>
                <a:ea typeface="07やさしさゴシックボールド" panose="02000600000000000000" pitchFamily="2" charset="-128"/>
                <a:cs typeface="Times New Roman" panose="02020603050405020304" pitchFamily="18" charset="0"/>
              </a:rPr>
              <a:t>移住アンケート</a:t>
            </a:r>
            <a:endParaRPr lang="ja-JP" alt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13" name="テキスト ボックス 12"/>
          <p:cNvSpPr txBox="1"/>
          <p:nvPr/>
        </p:nvSpPr>
        <p:spPr>
          <a:xfrm>
            <a:off x="223891" y="766465"/>
            <a:ext cx="7269110" cy="415498"/>
          </a:xfrm>
          <a:prstGeom prst="rect">
            <a:avLst/>
          </a:prstGeom>
          <a:noFill/>
        </p:spPr>
        <p:txBody>
          <a:bodyPr wrap="square" rtlCol="0">
            <a:spAutoFit/>
          </a:bodyPr>
          <a:lstStyle/>
          <a:p>
            <a:r>
              <a:rPr lang="ja-JP" altLang="ja-JP" sz="1050" dirty="0"/>
              <a:t>このアンケートは大町市の移住定住施策推進の参考にさせていただきます。また、今後、大町市から移住に関する情報を希望される方には</a:t>
            </a:r>
            <a:r>
              <a:rPr lang="ja-JP" altLang="ja-JP" sz="1050" dirty="0" smtClean="0"/>
              <a:t>、この</a:t>
            </a:r>
            <a:r>
              <a:rPr lang="ja-JP" altLang="ja-JP" sz="1050" dirty="0"/>
              <a:t>内容に基づきご案内させていただきます。この目的以外は一切利用いたしません。</a:t>
            </a:r>
            <a:endParaRPr kumimoji="1" lang="ja-JP" altLang="en-US" sz="900" b="1" dirty="0"/>
          </a:p>
        </p:txBody>
      </p:sp>
      <p:sp>
        <p:nvSpPr>
          <p:cNvPr id="28" name="テキスト ボックス 27"/>
          <p:cNvSpPr txBox="1"/>
          <p:nvPr/>
        </p:nvSpPr>
        <p:spPr>
          <a:xfrm>
            <a:off x="309615" y="1178901"/>
            <a:ext cx="6770741" cy="492443"/>
          </a:xfrm>
          <a:prstGeom prst="rect">
            <a:avLst/>
          </a:prstGeom>
          <a:noFill/>
        </p:spPr>
        <p:txBody>
          <a:bodyPr wrap="square" rtlCol="0">
            <a:spAutoFit/>
          </a:bodyPr>
          <a:lstStyle/>
          <a:p>
            <a:r>
              <a:rPr kumimoji="1" lang="ja-JP" altLang="en-US" sz="1300" dirty="0"/>
              <a:t>１．これまでに大町市を訪れたことはありますか。</a:t>
            </a:r>
          </a:p>
          <a:p>
            <a:r>
              <a:rPr kumimoji="1" lang="ja-JP" altLang="en-US" sz="1200" dirty="0" smtClean="0"/>
              <a:t>　□</a:t>
            </a:r>
            <a:r>
              <a:rPr kumimoji="1" lang="ja-JP" altLang="en-US" sz="1200" dirty="0"/>
              <a:t>　はい（　　　　　回程度）　　　　　　　　　　　</a:t>
            </a:r>
            <a:r>
              <a:rPr kumimoji="1" lang="ja-JP" altLang="en-US" sz="1200" dirty="0" smtClean="0"/>
              <a:t>□</a:t>
            </a:r>
            <a:r>
              <a:rPr kumimoji="1" lang="ja-JP" altLang="en-US" sz="1200" dirty="0"/>
              <a:t>　いいえ</a:t>
            </a:r>
          </a:p>
        </p:txBody>
      </p:sp>
      <p:sp>
        <p:nvSpPr>
          <p:cNvPr id="21" name="テキスト ボックス 20"/>
          <p:cNvSpPr txBox="1"/>
          <p:nvPr/>
        </p:nvSpPr>
        <p:spPr>
          <a:xfrm>
            <a:off x="309614" y="1720572"/>
            <a:ext cx="6770741" cy="492443"/>
          </a:xfrm>
          <a:prstGeom prst="rect">
            <a:avLst/>
          </a:prstGeom>
          <a:noFill/>
        </p:spPr>
        <p:txBody>
          <a:bodyPr wrap="square" rtlCol="0">
            <a:spAutoFit/>
          </a:bodyPr>
          <a:lstStyle/>
          <a:p>
            <a:r>
              <a:rPr kumimoji="1" lang="ja-JP" altLang="en-US" sz="1300" dirty="0"/>
              <a:t>２．移住をしたい時期は決まっていますか。</a:t>
            </a:r>
          </a:p>
          <a:p>
            <a:r>
              <a:rPr kumimoji="1" lang="ja-JP" altLang="en-US" sz="1200" dirty="0" smtClean="0"/>
              <a:t>　□</a:t>
            </a:r>
            <a:r>
              <a:rPr kumimoji="1" lang="ja-JP" altLang="en-US" sz="1200" dirty="0"/>
              <a:t>　できるだけ早く　　　　　□　数年以内には　　　　□　いずれは移住したい</a:t>
            </a:r>
          </a:p>
        </p:txBody>
      </p:sp>
      <p:sp>
        <p:nvSpPr>
          <p:cNvPr id="27" name="テキスト ボックス 26"/>
          <p:cNvSpPr txBox="1"/>
          <p:nvPr/>
        </p:nvSpPr>
        <p:spPr>
          <a:xfrm>
            <a:off x="309614" y="2262243"/>
            <a:ext cx="7645400" cy="677108"/>
          </a:xfrm>
          <a:prstGeom prst="rect">
            <a:avLst/>
          </a:prstGeom>
          <a:noFill/>
        </p:spPr>
        <p:txBody>
          <a:bodyPr wrap="square" rtlCol="0">
            <a:spAutoFit/>
          </a:bodyPr>
          <a:lstStyle/>
          <a:p>
            <a:r>
              <a:rPr kumimoji="1" lang="ja-JP" altLang="en-US" sz="1300" dirty="0"/>
              <a:t>３．今回</a:t>
            </a:r>
            <a:r>
              <a:rPr kumimoji="1" lang="ja-JP" altLang="en-US" sz="1300" dirty="0" smtClean="0"/>
              <a:t>の</a:t>
            </a:r>
            <a:r>
              <a:rPr kumimoji="1" lang="ja-JP" altLang="en-US" sz="1300" dirty="0"/>
              <a:t>セミナー</a:t>
            </a:r>
            <a:r>
              <a:rPr kumimoji="1" lang="ja-JP" altLang="en-US" sz="1300" dirty="0" smtClean="0"/>
              <a:t>の</a:t>
            </a:r>
            <a:r>
              <a:rPr kumimoji="1" lang="ja-JP" altLang="en-US" sz="1300" dirty="0"/>
              <a:t>参加者以外に一緒に移住を予定している方がいれば教えてください。</a:t>
            </a:r>
          </a:p>
          <a:p>
            <a:r>
              <a:rPr kumimoji="1" lang="ja-JP" altLang="en-US" sz="1200" dirty="0" smtClean="0"/>
              <a:t>　□</a:t>
            </a:r>
            <a:r>
              <a:rPr kumimoji="1" lang="ja-JP" altLang="en-US" sz="1200" dirty="0"/>
              <a:t>　配偶者（夫・妻）　　　　□　子ども　　　名（年齢又は</a:t>
            </a:r>
            <a:r>
              <a:rPr kumimoji="1" lang="ja-JP" altLang="en-US" sz="1200" dirty="0" smtClean="0"/>
              <a:t>学年</a:t>
            </a:r>
            <a:r>
              <a:rPr kumimoji="1" lang="ja-JP" altLang="en-US" sz="1200" dirty="0"/>
              <a:t>　　　　　　　　　 　）</a:t>
            </a:r>
          </a:p>
          <a:p>
            <a:r>
              <a:rPr kumimoji="1" lang="ja-JP" altLang="en-US" sz="1200" dirty="0" smtClean="0"/>
              <a:t>　□</a:t>
            </a:r>
            <a:r>
              <a:rPr kumimoji="1" lang="ja-JP" altLang="en-US" sz="1200" dirty="0"/>
              <a:t>　父　　　　　　　　　　　□　母　　　　　　　　</a:t>
            </a:r>
            <a:r>
              <a:rPr kumimoji="1" lang="ja-JP" altLang="en-US" sz="1200" dirty="0" smtClean="0"/>
              <a:t> □</a:t>
            </a:r>
            <a:r>
              <a:rPr kumimoji="1" lang="ja-JP" altLang="en-US" sz="1200" dirty="0"/>
              <a:t>　その他（　　　　　　　　　）</a:t>
            </a:r>
          </a:p>
        </p:txBody>
      </p:sp>
      <p:sp>
        <p:nvSpPr>
          <p:cNvPr id="29" name="テキスト ボックス 28"/>
          <p:cNvSpPr txBox="1"/>
          <p:nvPr/>
        </p:nvSpPr>
        <p:spPr>
          <a:xfrm>
            <a:off x="309614" y="2998977"/>
            <a:ext cx="7434209" cy="1046440"/>
          </a:xfrm>
          <a:prstGeom prst="rect">
            <a:avLst/>
          </a:prstGeom>
          <a:noFill/>
        </p:spPr>
        <p:txBody>
          <a:bodyPr wrap="square" rtlCol="0">
            <a:spAutoFit/>
          </a:bodyPr>
          <a:lstStyle/>
          <a:p>
            <a:r>
              <a:rPr kumimoji="1" lang="ja-JP" altLang="en-US" sz="1300" dirty="0"/>
              <a:t>４．今回</a:t>
            </a:r>
            <a:r>
              <a:rPr kumimoji="1" lang="ja-JP" altLang="en-US" sz="1300" dirty="0" smtClean="0"/>
              <a:t>のセミナーを</a:t>
            </a:r>
            <a:r>
              <a:rPr kumimoji="1" lang="ja-JP" altLang="en-US" sz="1300" dirty="0"/>
              <a:t>知ったきっかけは何ですか。</a:t>
            </a:r>
          </a:p>
          <a:p>
            <a:r>
              <a:rPr kumimoji="1" lang="ja-JP" altLang="en-US" sz="1200" dirty="0" smtClean="0"/>
              <a:t>　□</a:t>
            </a:r>
            <a:r>
              <a:rPr kumimoji="1" lang="ja-JP" altLang="en-US" sz="1200" dirty="0"/>
              <a:t>　大町市移住総合サイト　　□　大町市</a:t>
            </a:r>
            <a:r>
              <a:rPr kumimoji="1" lang="en-US" altLang="ja-JP" sz="1200" dirty="0"/>
              <a:t>SNS</a:t>
            </a:r>
            <a:r>
              <a:rPr kumimoji="1" lang="ja-JP" altLang="en-US" sz="1200" dirty="0"/>
              <a:t>・</a:t>
            </a:r>
            <a:r>
              <a:rPr kumimoji="1" lang="en-US" altLang="ja-JP" sz="1200" dirty="0" smtClean="0"/>
              <a:t>DM</a:t>
            </a:r>
            <a:r>
              <a:rPr kumimoji="1" lang="ja-JP" altLang="en-US" sz="1200" dirty="0" smtClean="0"/>
              <a:t>　  □</a:t>
            </a:r>
            <a:r>
              <a:rPr kumimoji="1" lang="ja-JP" altLang="en-US" sz="1200" dirty="0"/>
              <a:t>　</a:t>
            </a:r>
            <a:r>
              <a:rPr kumimoji="1" lang="en-US" altLang="ja-JP" sz="1200" dirty="0"/>
              <a:t>JOIN</a:t>
            </a:r>
            <a:r>
              <a:rPr kumimoji="1" lang="ja-JP" altLang="en-US" sz="1200" dirty="0"/>
              <a:t>ニッポン移住・交流ナビ</a:t>
            </a:r>
          </a:p>
          <a:p>
            <a:r>
              <a:rPr kumimoji="1" lang="ja-JP" altLang="en-US" sz="1200" dirty="0" smtClean="0"/>
              <a:t>　□</a:t>
            </a:r>
            <a:r>
              <a:rPr kumimoji="1" lang="ja-JP" altLang="en-US" sz="1200" dirty="0"/>
              <a:t>　ふるさと回帰支援センターＨＰ</a:t>
            </a:r>
            <a:r>
              <a:rPr kumimoji="1" lang="en-US" altLang="ja-JP" sz="1200" dirty="0"/>
              <a:t>/</a:t>
            </a:r>
            <a:r>
              <a:rPr kumimoji="1" lang="ja-JP" altLang="en-US" sz="1200" dirty="0" smtClean="0"/>
              <a:t>窓口　　　　　　□</a:t>
            </a:r>
            <a:r>
              <a:rPr kumimoji="1" lang="ja-JP" altLang="en-US" sz="1200" dirty="0"/>
              <a:t>　楽園信州ＨＰ</a:t>
            </a:r>
          </a:p>
          <a:p>
            <a:r>
              <a:rPr kumimoji="1" lang="ja-JP" altLang="en-US" sz="1200" dirty="0" smtClean="0"/>
              <a:t>　□</a:t>
            </a:r>
            <a:r>
              <a:rPr kumimoji="1" lang="ja-JP" altLang="en-US" sz="1200" dirty="0"/>
              <a:t>　長野県移住相談窓口（東京・名古屋・</a:t>
            </a:r>
            <a:r>
              <a:rPr kumimoji="1" lang="ja-JP" altLang="en-US" sz="1200" dirty="0" smtClean="0"/>
              <a:t>大阪）　　  □</a:t>
            </a:r>
            <a:r>
              <a:rPr kumimoji="1" lang="ja-JP" altLang="en-US" sz="1200" dirty="0"/>
              <a:t>　田舎暮らしの本</a:t>
            </a:r>
          </a:p>
          <a:p>
            <a:r>
              <a:rPr kumimoji="1" lang="ja-JP" altLang="en-US" sz="1200" dirty="0" smtClean="0"/>
              <a:t>　□</a:t>
            </a:r>
            <a:r>
              <a:rPr kumimoji="1" lang="ja-JP" altLang="en-US" sz="1200" dirty="0"/>
              <a:t>　知人の紹介　　　　　　　□　その他（　　　　　　　　　　　　　　　　　</a:t>
            </a:r>
            <a:r>
              <a:rPr kumimoji="1" lang="ja-JP" altLang="en-US" sz="1200" dirty="0" smtClean="0"/>
              <a:t>　</a:t>
            </a:r>
            <a:r>
              <a:rPr kumimoji="1" lang="ja-JP" altLang="en-US" sz="1200" dirty="0"/>
              <a:t>　　  ）</a:t>
            </a:r>
          </a:p>
        </p:txBody>
      </p:sp>
      <p:sp>
        <p:nvSpPr>
          <p:cNvPr id="30" name="テキスト ボックス 29"/>
          <p:cNvSpPr txBox="1"/>
          <p:nvPr/>
        </p:nvSpPr>
        <p:spPr>
          <a:xfrm>
            <a:off x="309614" y="4187902"/>
            <a:ext cx="7645400" cy="1046440"/>
          </a:xfrm>
          <a:prstGeom prst="rect">
            <a:avLst/>
          </a:prstGeom>
          <a:noFill/>
        </p:spPr>
        <p:txBody>
          <a:bodyPr wrap="square" rtlCol="0">
            <a:spAutoFit/>
          </a:bodyPr>
          <a:lstStyle/>
          <a:p>
            <a:r>
              <a:rPr kumimoji="1" lang="ja-JP" altLang="en-US" sz="1300" dirty="0"/>
              <a:t>５．大町市への移住を検討されている主な理由は何ですか。（複数回答可）</a:t>
            </a:r>
          </a:p>
          <a:p>
            <a:r>
              <a:rPr kumimoji="1" lang="ja-JP" altLang="en-US" sz="1200" dirty="0" smtClean="0"/>
              <a:t>　□</a:t>
            </a:r>
            <a:r>
              <a:rPr kumimoji="1" lang="ja-JP" altLang="en-US" sz="1200" dirty="0"/>
              <a:t>　豊かな自然環境や北アルプスに惹かれて　　□　静かにのんびり過ごしたい</a:t>
            </a:r>
          </a:p>
          <a:p>
            <a:r>
              <a:rPr kumimoji="1" lang="ja-JP" altLang="en-US" sz="1200" dirty="0" smtClean="0"/>
              <a:t>　□</a:t>
            </a:r>
            <a:r>
              <a:rPr kumimoji="1" lang="ja-JP" altLang="en-US" sz="1200" dirty="0"/>
              <a:t>　アウトドアなど趣味を楽しみたい　　　　　□　より良い子育て環境を探している</a:t>
            </a:r>
          </a:p>
          <a:p>
            <a:r>
              <a:rPr kumimoji="1" lang="ja-JP" altLang="en-US" sz="1200" dirty="0" smtClean="0"/>
              <a:t>　□</a:t>
            </a:r>
            <a:r>
              <a:rPr kumimoji="1" lang="ja-JP" altLang="en-US" sz="1200" dirty="0"/>
              <a:t>　農業・林業に携わりたい　　　　　　　　　□　知人・友人が近くにいる</a:t>
            </a:r>
          </a:p>
          <a:p>
            <a:r>
              <a:rPr kumimoji="1" lang="ja-JP" altLang="en-US" sz="1200" dirty="0" smtClean="0"/>
              <a:t>　□</a:t>
            </a:r>
            <a:r>
              <a:rPr kumimoji="1" lang="ja-JP" altLang="en-US" sz="1200" dirty="0"/>
              <a:t>　移住支援・サポートがある　　　　　　　　□　その他（　　　　　　 　　　　</a:t>
            </a:r>
            <a:r>
              <a:rPr kumimoji="1" lang="ja-JP" altLang="en-US" sz="1200" dirty="0" smtClean="0"/>
              <a:t>　 </a:t>
            </a:r>
            <a:r>
              <a:rPr kumimoji="1" lang="ja-JP" altLang="en-US" sz="1200" dirty="0"/>
              <a:t>　）</a:t>
            </a:r>
          </a:p>
        </p:txBody>
      </p:sp>
      <p:sp>
        <p:nvSpPr>
          <p:cNvPr id="31" name="テキスト ボックス 30"/>
          <p:cNvSpPr txBox="1"/>
          <p:nvPr/>
        </p:nvSpPr>
        <p:spPr>
          <a:xfrm>
            <a:off x="309614" y="5379253"/>
            <a:ext cx="7645400" cy="861774"/>
          </a:xfrm>
          <a:prstGeom prst="rect">
            <a:avLst/>
          </a:prstGeom>
          <a:noFill/>
        </p:spPr>
        <p:txBody>
          <a:bodyPr wrap="square" rtlCol="0">
            <a:spAutoFit/>
          </a:bodyPr>
          <a:lstStyle/>
          <a:p>
            <a:r>
              <a:rPr kumimoji="1" lang="ja-JP" altLang="en-US" sz="1300" dirty="0"/>
              <a:t>６．移住エリアとして希望する条件は何ですか。</a:t>
            </a:r>
          </a:p>
          <a:p>
            <a:r>
              <a:rPr kumimoji="1" lang="ja-JP" altLang="en-US" sz="1200" dirty="0" smtClean="0"/>
              <a:t>　□</a:t>
            </a:r>
            <a:r>
              <a:rPr kumimoji="1" lang="ja-JP" altLang="en-US" sz="1200" dirty="0"/>
              <a:t>　大型スーパーや病院が近い利便性　　　　　□　北アルプスの眺望</a:t>
            </a:r>
          </a:p>
          <a:p>
            <a:r>
              <a:rPr kumimoji="1" lang="ja-JP" altLang="en-US" sz="1200" dirty="0" smtClean="0"/>
              <a:t>　□</a:t>
            </a:r>
            <a:r>
              <a:rPr kumimoji="1" lang="ja-JP" altLang="en-US" sz="1200" dirty="0"/>
              <a:t>　積雪が少ない　　　　　　　　　　　　　　□　山間部での田舎暮らし</a:t>
            </a:r>
          </a:p>
          <a:p>
            <a:r>
              <a:rPr kumimoji="1" lang="ja-JP" altLang="en-US" sz="1200" dirty="0" smtClean="0"/>
              <a:t>　□</a:t>
            </a:r>
            <a:r>
              <a:rPr kumimoji="1" lang="ja-JP" altLang="en-US" sz="1200" dirty="0"/>
              <a:t>　地域活動がほとんどない　　　　　　　　　□　その他（　　　　　　　　　　</a:t>
            </a:r>
            <a:r>
              <a:rPr kumimoji="1" lang="ja-JP" altLang="en-US" sz="1200" dirty="0" smtClean="0"/>
              <a:t>　　</a:t>
            </a:r>
            <a:r>
              <a:rPr kumimoji="1" lang="ja-JP" altLang="en-US" sz="1200" dirty="0"/>
              <a:t>　）</a:t>
            </a:r>
          </a:p>
        </p:txBody>
      </p:sp>
      <p:sp>
        <p:nvSpPr>
          <p:cNvPr id="32" name="テキスト ボックス 31"/>
          <p:cNvSpPr txBox="1"/>
          <p:nvPr/>
        </p:nvSpPr>
        <p:spPr>
          <a:xfrm>
            <a:off x="309614" y="6355160"/>
            <a:ext cx="7893050" cy="861774"/>
          </a:xfrm>
          <a:prstGeom prst="rect">
            <a:avLst/>
          </a:prstGeom>
          <a:noFill/>
        </p:spPr>
        <p:txBody>
          <a:bodyPr wrap="square" rtlCol="0">
            <a:spAutoFit/>
          </a:bodyPr>
          <a:lstStyle/>
          <a:p>
            <a:r>
              <a:rPr kumimoji="1" lang="ja-JP" altLang="en-US" sz="1300" dirty="0"/>
              <a:t>７．移住後のご希望の住居スタイルは何ですか。</a:t>
            </a:r>
          </a:p>
          <a:p>
            <a:r>
              <a:rPr kumimoji="1" lang="ja-JP" altLang="en-US" sz="1200" dirty="0" smtClean="0"/>
              <a:t>　□</a:t>
            </a:r>
            <a:r>
              <a:rPr kumimoji="1" lang="ja-JP" altLang="en-US" sz="1200" dirty="0"/>
              <a:t>　公営住宅　　　　　　　　　　　　　　　　□　アパート　　（希望賃料：　 </a:t>
            </a:r>
            <a:r>
              <a:rPr kumimoji="1" lang="ja-JP" altLang="en-US" sz="1200" dirty="0" smtClean="0"/>
              <a:t> 　 </a:t>
            </a:r>
            <a:r>
              <a:rPr kumimoji="1" lang="ja-JP" altLang="en-US" sz="1200" dirty="0"/>
              <a:t>　</a:t>
            </a:r>
            <a:r>
              <a:rPr kumimoji="1" lang="ja-JP" altLang="en-US" sz="1200" dirty="0" smtClean="0"/>
              <a:t> 円</a:t>
            </a:r>
            <a:r>
              <a:rPr kumimoji="1" lang="ja-JP" altLang="en-US" sz="1200" dirty="0"/>
              <a:t>）</a:t>
            </a:r>
          </a:p>
          <a:p>
            <a:r>
              <a:rPr kumimoji="1" lang="ja-JP" altLang="en-US" sz="1200" dirty="0" smtClean="0"/>
              <a:t>　□</a:t>
            </a:r>
            <a:r>
              <a:rPr kumimoji="1" lang="ja-JP" altLang="en-US" sz="1200" dirty="0"/>
              <a:t>　一戸建て貸家（希望賃料：　　　　　円）　</a:t>
            </a:r>
            <a:r>
              <a:rPr kumimoji="1" lang="ja-JP" altLang="en-US" sz="1200" dirty="0" smtClean="0"/>
              <a:t>□</a:t>
            </a:r>
            <a:r>
              <a:rPr kumimoji="1" lang="ja-JP" altLang="en-US" sz="1200" dirty="0"/>
              <a:t>　一戸建て売家（希望価格</a:t>
            </a:r>
            <a:r>
              <a:rPr kumimoji="1" lang="ja-JP" altLang="en-US" sz="1200" dirty="0" smtClean="0"/>
              <a:t>：　</a:t>
            </a:r>
            <a:r>
              <a:rPr kumimoji="1" lang="ja-JP" altLang="en-US" sz="1200" dirty="0"/>
              <a:t>　 　</a:t>
            </a:r>
            <a:r>
              <a:rPr kumimoji="1" lang="ja-JP" altLang="en-US" sz="1200" dirty="0" smtClean="0"/>
              <a:t>   円</a:t>
            </a:r>
            <a:r>
              <a:rPr kumimoji="1" lang="ja-JP" altLang="en-US" sz="1200" dirty="0"/>
              <a:t>）</a:t>
            </a:r>
          </a:p>
          <a:p>
            <a:r>
              <a:rPr kumimoji="1" lang="ja-JP" altLang="en-US" sz="1200" dirty="0" smtClean="0"/>
              <a:t>　□</a:t>
            </a:r>
            <a:r>
              <a:rPr kumimoji="1" lang="ja-JP" altLang="en-US" sz="1200" dirty="0"/>
              <a:t>　新築　　　　　　　　　　　　　　　　　　□　その他（　　　　　　　　　</a:t>
            </a:r>
            <a:r>
              <a:rPr kumimoji="1" lang="ja-JP" altLang="en-US" sz="1200" dirty="0" smtClean="0"/>
              <a:t>　</a:t>
            </a:r>
            <a:r>
              <a:rPr kumimoji="1" lang="ja-JP" altLang="en-US" sz="1200" dirty="0"/>
              <a:t>　　　）</a:t>
            </a:r>
          </a:p>
        </p:txBody>
      </p:sp>
      <p:sp>
        <p:nvSpPr>
          <p:cNvPr id="33" name="テキスト ボックス 32"/>
          <p:cNvSpPr txBox="1"/>
          <p:nvPr/>
        </p:nvSpPr>
        <p:spPr>
          <a:xfrm>
            <a:off x="309614" y="7309267"/>
            <a:ext cx="7664450" cy="861774"/>
          </a:xfrm>
          <a:prstGeom prst="rect">
            <a:avLst/>
          </a:prstGeom>
          <a:noFill/>
        </p:spPr>
        <p:txBody>
          <a:bodyPr wrap="square" rtlCol="0">
            <a:spAutoFit/>
          </a:bodyPr>
          <a:lstStyle/>
          <a:p>
            <a:r>
              <a:rPr kumimoji="1" lang="ja-JP" altLang="en-US" sz="1300" dirty="0"/>
              <a:t>８．移住後にどのようなお仕事をしようとお考えですか？</a:t>
            </a:r>
          </a:p>
          <a:p>
            <a:r>
              <a:rPr kumimoji="1" lang="ja-JP" altLang="en-US" sz="1200" dirty="0" smtClean="0"/>
              <a:t>　□</a:t>
            </a:r>
            <a:r>
              <a:rPr kumimoji="1" lang="ja-JP" altLang="en-US" sz="1200" dirty="0"/>
              <a:t>　会社員　　　　　　　　　□　サービス業　　　　　　□　飲食店</a:t>
            </a:r>
          </a:p>
          <a:p>
            <a:r>
              <a:rPr kumimoji="1" lang="ja-JP" altLang="en-US" sz="1200" dirty="0" smtClean="0"/>
              <a:t>　□</a:t>
            </a:r>
            <a:r>
              <a:rPr kumimoji="1" lang="ja-JP" altLang="en-US" sz="1200" dirty="0"/>
              <a:t>　農業　　　　　　　　　　□　林業　　　　　　　　　□　ＩＴ関連</a:t>
            </a:r>
          </a:p>
          <a:p>
            <a:r>
              <a:rPr kumimoji="1" lang="ja-JP" altLang="en-US" sz="1200" dirty="0" smtClean="0"/>
              <a:t>　□</a:t>
            </a:r>
            <a:r>
              <a:rPr kumimoji="1" lang="ja-JP" altLang="en-US" sz="1200" dirty="0"/>
              <a:t>　起業　　　　　　　　　　□　その他（　　　　　　　　　　　　　　　　　</a:t>
            </a:r>
            <a:r>
              <a:rPr kumimoji="1" lang="ja-JP" altLang="en-US" sz="1200" dirty="0" smtClean="0"/>
              <a:t>　　</a:t>
            </a:r>
            <a:r>
              <a:rPr kumimoji="1" lang="ja-JP" altLang="en-US" sz="1200" dirty="0"/>
              <a:t>　　）</a:t>
            </a:r>
          </a:p>
        </p:txBody>
      </p:sp>
      <p:sp>
        <p:nvSpPr>
          <p:cNvPr id="34" name="正方形/長方形 33"/>
          <p:cNvSpPr>
            <a:spLocks noChangeArrowheads="1"/>
          </p:cNvSpPr>
          <p:nvPr/>
        </p:nvSpPr>
        <p:spPr bwMode="auto">
          <a:xfrm>
            <a:off x="688259" y="8162956"/>
            <a:ext cx="6286500" cy="438150"/>
          </a:xfrm>
          <a:prstGeom prst="rect">
            <a:avLst/>
          </a:prstGeom>
          <a:noFill/>
          <a:ln>
            <a:solidFill>
              <a:schemeClr val="tx1"/>
            </a:solidFill>
          </a:ln>
          <a:extLst/>
        </p:spPr>
        <p:txBody>
          <a:bodyPr rot="0" vert="horz" wrap="square" lIns="92160" tIns="37800" rIns="92160" bIns="8890" anchor="ctr" anchorCtr="0" upright="1">
            <a:noAutofit/>
          </a:bodyPr>
          <a:lstStyle/>
          <a:p>
            <a:pPr algn="l">
              <a:spcAft>
                <a:spcPts val="0"/>
              </a:spcAft>
            </a:pPr>
            <a:r>
              <a:rPr lang="ja-JP" sz="1050" kern="100" dirty="0">
                <a:effectLst/>
                <a:latin typeface="+mn-ea"/>
                <a:cs typeface="Times New Roman" panose="02020603050405020304" pitchFamily="18" charset="0"/>
              </a:rPr>
              <a:t>具体的に：</a:t>
            </a:r>
          </a:p>
        </p:txBody>
      </p:sp>
      <p:sp>
        <p:nvSpPr>
          <p:cNvPr id="35" name="テキスト ボックス 34"/>
          <p:cNvSpPr txBox="1"/>
          <p:nvPr/>
        </p:nvSpPr>
        <p:spPr>
          <a:xfrm>
            <a:off x="309614" y="8713437"/>
            <a:ext cx="7893050" cy="1046440"/>
          </a:xfrm>
          <a:prstGeom prst="rect">
            <a:avLst/>
          </a:prstGeom>
          <a:noFill/>
        </p:spPr>
        <p:txBody>
          <a:bodyPr wrap="square" rtlCol="0">
            <a:spAutoFit/>
          </a:bodyPr>
          <a:lstStyle/>
          <a:p>
            <a:r>
              <a:rPr kumimoji="1" lang="ja-JP" altLang="en-US" sz="1300" dirty="0"/>
              <a:t>９．移住にあたって、お知りになりたい内容をご記入ください。</a:t>
            </a:r>
          </a:p>
          <a:p>
            <a:r>
              <a:rPr kumimoji="1" lang="ja-JP" altLang="en-US" sz="1200" dirty="0" smtClean="0"/>
              <a:t>　□</a:t>
            </a:r>
            <a:r>
              <a:rPr kumimoji="1" lang="ja-JP" altLang="en-US" sz="1200" dirty="0"/>
              <a:t>　土地や住宅（価格、家賃、広さ）　　　　 </a:t>
            </a:r>
            <a:r>
              <a:rPr kumimoji="1" lang="ja-JP" altLang="en-US" sz="1200" dirty="0" smtClean="0"/>
              <a:t> </a:t>
            </a:r>
            <a:r>
              <a:rPr kumimoji="1" lang="ja-JP" altLang="en-US" sz="1200" dirty="0"/>
              <a:t>□　交通の便（公共交通機関や道路</a:t>
            </a:r>
            <a:r>
              <a:rPr kumimoji="1" lang="ja-JP" altLang="en-US" sz="1200" dirty="0" smtClean="0"/>
              <a:t>整備等）</a:t>
            </a:r>
            <a:endParaRPr kumimoji="1" lang="ja-JP" altLang="en-US" sz="1200" dirty="0"/>
          </a:p>
          <a:p>
            <a:r>
              <a:rPr kumimoji="1" lang="ja-JP" altLang="en-US" sz="1200" dirty="0" smtClean="0"/>
              <a:t>　□</a:t>
            </a:r>
            <a:r>
              <a:rPr kumimoji="1" lang="ja-JP" altLang="en-US" sz="1200" dirty="0"/>
              <a:t>　仕事（希望の職種があるかなど）　　　　</a:t>
            </a:r>
            <a:r>
              <a:rPr kumimoji="1" lang="ja-JP" altLang="en-US" sz="1200" dirty="0" smtClean="0"/>
              <a:t>  □</a:t>
            </a:r>
            <a:r>
              <a:rPr kumimoji="1" lang="ja-JP" altLang="en-US" sz="1200" dirty="0"/>
              <a:t>　生活環境（買い物・気候等）</a:t>
            </a:r>
          </a:p>
          <a:p>
            <a:r>
              <a:rPr kumimoji="1" lang="ja-JP" altLang="en-US" sz="1200" dirty="0" smtClean="0"/>
              <a:t>　□</a:t>
            </a:r>
            <a:r>
              <a:rPr kumimoji="1" lang="ja-JP" altLang="en-US" sz="1200" dirty="0"/>
              <a:t>　出産や子育て環境　 　　　　　　　　　　 □　医療・福祉サービス</a:t>
            </a:r>
          </a:p>
          <a:p>
            <a:r>
              <a:rPr kumimoji="1" lang="ja-JP" altLang="en-US" sz="1200" dirty="0" smtClean="0"/>
              <a:t>　□</a:t>
            </a:r>
            <a:r>
              <a:rPr kumimoji="1" lang="ja-JP" altLang="en-US" sz="1200" dirty="0"/>
              <a:t>　市民活動・住民間交流　　　　　　　　　  □　その他（　　　　　　　　　　　　　）</a:t>
            </a:r>
          </a:p>
        </p:txBody>
      </p:sp>
      <p:sp>
        <p:nvSpPr>
          <p:cNvPr id="36" name="テキスト ボックス 35"/>
          <p:cNvSpPr txBox="1"/>
          <p:nvPr/>
        </p:nvSpPr>
        <p:spPr>
          <a:xfrm>
            <a:off x="309614" y="9819488"/>
            <a:ext cx="7664450" cy="492443"/>
          </a:xfrm>
          <a:prstGeom prst="rect">
            <a:avLst/>
          </a:prstGeom>
          <a:noFill/>
        </p:spPr>
        <p:txBody>
          <a:bodyPr wrap="square" rtlCol="0">
            <a:spAutoFit/>
          </a:bodyPr>
          <a:lstStyle/>
          <a:p>
            <a:r>
              <a:rPr kumimoji="1" lang="en-US" altLang="ja-JP" sz="1300" dirty="0"/>
              <a:t>10</a:t>
            </a:r>
            <a:r>
              <a:rPr kumimoji="1" lang="ja-JP" altLang="en-US" sz="1300" dirty="0" err="1"/>
              <a:t>．</a:t>
            </a:r>
            <a:r>
              <a:rPr kumimoji="1" lang="ja-JP" altLang="en-US" sz="1300" dirty="0"/>
              <a:t>今後、移住に関する情報について、大町市から情報の提供をご希望されますか？</a:t>
            </a:r>
          </a:p>
          <a:p>
            <a:r>
              <a:rPr kumimoji="1" lang="ja-JP" altLang="en-US" sz="1200" dirty="0" smtClean="0"/>
              <a:t>　□</a:t>
            </a:r>
            <a:r>
              <a:rPr kumimoji="1" lang="ja-JP" altLang="en-US" sz="1200" dirty="0"/>
              <a:t>　メールで希望する　　　　□　郵送で希望する　　　　□　希望しない</a:t>
            </a:r>
          </a:p>
        </p:txBody>
      </p:sp>
      <p:sp>
        <p:nvSpPr>
          <p:cNvPr id="37" name="テキスト ボックス 18"/>
          <p:cNvSpPr txBox="1"/>
          <p:nvPr/>
        </p:nvSpPr>
        <p:spPr bwMode="auto">
          <a:xfrm>
            <a:off x="3694984" y="10311931"/>
            <a:ext cx="3486150" cy="247650"/>
          </a:xfrm>
          <a:prstGeom prst="rect">
            <a:avLst/>
          </a:prstGeom>
          <a:solidFill>
            <a:srgbClr val="FFFFFF"/>
          </a:solidFill>
          <a:ln w="9525">
            <a:solidFill>
              <a:srgbClr val="000000"/>
            </a:solidFill>
            <a:miter lim="800000"/>
            <a:headEnd/>
            <a:tailEnd/>
          </a:ln>
        </p:spPr>
        <p:txBody>
          <a:bodyPr rot="0" spcFirstLastPara="0" vert="horz" wrap="square" lIns="66960" tIns="8890" rIns="66960" bIns="8890" numCol="1" spcCol="0" rtlCol="0" fromWordArt="0" anchor="t" anchorCtr="0" forceAA="0" upright="1" compatLnSpc="1">
            <a:prstTxWarp prst="textNoShape">
              <a:avLst/>
            </a:prstTxWarp>
            <a:noAutofit/>
          </a:bodyPr>
          <a:lstStyle/>
          <a:p>
            <a:pPr algn="just">
              <a:spcAft>
                <a:spcPts val="0"/>
              </a:spcAft>
            </a:pPr>
            <a:r>
              <a:rPr lang="ja-JP" sz="1000" kern="100" dirty="0">
                <a:effectLst/>
                <a:latin typeface="Century" panose="02040604050505020304" pitchFamily="18" charset="0"/>
                <a:ea typeface="HG丸ｺﾞｼｯｸM-PRO" panose="020F0600000000000000" pitchFamily="50" charset="-128"/>
                <a:cs typeface="Times New Roman" panose="02020603050405020304" pitchFamily="18" charset="0"/>
              </a:rPr>
              <a:t>※アンケートにご協力いただきありがとうございました。</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Tree>
    <p:extLst>
      <p:ext uri="{BB962C8B-B14F-4D97-AF65-F5344CB8AC3E}">
        <p14:creationId xmlns:p14="http://schemas.microsoft.com/office/powerpoint/2010/main" val="220604135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679</TotalTime>
  <Words>1387</Words>
  <Application>Microsoft Office PowerPoint</Application>
  <PresentationFormat>ユーザー設定</PresentationFormat>
  <Paragraphs>101</Paragraphs>
  <Slides>2</Slides>
  <Notes>0</Notes>
  <HiddenSlides>0</HiddenSlides>
  <MMClips>0</MMClips>
  <ScaleCrop>false</ScaleCrop>
  <HeadingPairs>
    <vt:vector size="6" baseType="variant">
      <vt:variant>
        <vt:lpstr>使用されているフォント</vt:lpstr>
      </vt:variant>
      <vt:variant>
        <vt:i4>13</vt:i4>
      </vt:variant>
      <vt:variant>
        <vt:lpstr>テーマ</vt:lpstr>
      </vt:variant>
      <vt:variant>
        <vt:i4>1</vt:i4>
      </vt:variant>
      <vt:variant>
        <vt:lpstr>スライド タイトル</vt:lpstr>
      </vt:variant>
      <vt:variant>
        <vt:i4>2</vt:i4>
      </vt:variant>
    </vt:vector>
  </HeadingPairs>
  <TitlesOfParts>
    <vt:vector size="16" baseType="lpstr">
      <vt:lpstr>07やさしさゴシックボールド</vt:lpstr>
      <vt:lpstr>HG丸ｺﾞｼｯｸM-PRO</vt:lpstr>
      <vt:lpstr>ＭＳ 明朝</vt:lpstr>
      <vt:lpstr>UD デジタル 教科書体 NK-B</vt:lpstr>
      <vt:lpstr>UD デジタル 教科書体 NK-R</vt:lpstr>
      <vt:lpstr>游ゴシック</vt:lpstr>
      <vt:lpstr>游ゴシック Light</vt:lpstr>
      <vt:lpstr>游明朝</vt:lpstr>
      <vt:lpstr>Arial</vt:lpstr>
      <vt:lpstr>Calibri</vt:lpstr>
      <vt:lpstr>Calibri Light</vt:lpstr>
      <vt:lpstr>Century</vt:lpstr>
      <vt:lpstr>Times New Roman</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西澤　剛志</dc:creator>
  <cp:lastModifiedBy>左右田　慎也</cp:lastModifiedBy>
  <cp:revision>49</cp:revision>
  <cp:lastPrinted>2021-06-21T08:13:55Z</cp:lastPrinted>
  <dcterms:created xsi:type="dcterms:W3CDTF">2020-07-22T00:38:19Z</dcterms:created>
  <dcterms:modified xsi:type="dcterms:W3CDTF">2021-06-22T08:30:38Z</dcterms:modified>
</cp:coreProperties>
</file>